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40"/>
  </p:notesMasterIdLst>
  <p:sldIdLst>
    <p:sldId id="256" r:id="rId2"/>
    <p:sldId id="257" r:id="rId3"/>
    <p:sldId id="259" r:id="rId4"/>
    <p:sldId id="261" r:id="rId5"/>
    <p:sldId id="262" r:id="rId6"/>
    <p:sldId id="298" r:id="rId7"/>
    <p:sldId id="263" r:id="rId8"/>
    <p:sldId id="264" r:id="rId9"/>
    <p:sldId id="265" r:id="rId10"/>
    <p:sldId id="286" r:id="rId11"/>
    <p:sldId id="267" r:id="rId12"/>
    <p:sldId id="268" r:id="rId13"/>
    <p:sldId id="287" r:id="rId14"/>
    <p:sldId id="288" r:id="rId15"/>
    <p:sldId id="269" r:id="rId16"/>
    <p:sldId id="270" r:id="rId17"/>
    <p:sldId id="289" r:id="rId18"/>
    <p:sldId id="272" r:id="rId19"/>
    <p:sldId id="273" r:id="rId20"/>
    <p:sldId id="274" r:id="rId21"/>
    <p:sldId id="275" r:id="rId22"/>
    <p:sldId id="300" r:id="rId23"/>
    <p:sldId id="276" r:id="rId24"/>
    <p:sldId id="277" r:id="rId25"/>
    <p:sldId id="278" r:id="rId26"/>
    <p:sldId id="281" r:id="rId27"/>
    <p:sldId id="282" r:id="rId28"/>
    <p:sldId id="284" r:id="rId29"/>
    <p:sldId id="290" r:id="rId30"/>
    <p:sldId id="291" r:id="rId31"/>
    <p:sldId id="292" r:id="rId32"/>
    <p:sldId id="293" r:id="rId33"/>
    <p:sldId id="294" r:id="rId34"/>
    <p:sldId id="295" r:id="rId35"/>
    <p:sldId id="299" r:id="rId36"/>
    <p:sldId id="296" r:id="rId37"/>
    <p:sldId id="297" r:id="rId38"/>
    <p:sldId id="25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050382-D3F3-4FFD-8383-C412387118FC}">
          <p14:sldIdLst>
            <p14:sldId id="256"/>
            <p14:sldId id="257"/>
            <p14:sldId id="259"/>
            <p14:sldId id="261"/>
            <p14:sldId id="262"/>
            <p14:sldId id="298"/>
          </p14:sldIdLst>
        </p14:section>
        <p14:section name="Share Contract" id="{951A7587-53EB-400C-80B1-E07FA61F73E1}">
          <p14:sldIdLst>
            <p14:sldId id="263"/>
            <p14:sldId id="264"/>
            <p14:sldId id="265"/>
            <p14:sldId id="286"/>
            <p14:sldId id="267"/>
            <p14:sldId id="268"/>
            <p14:sldId id="287"/>
            <p14:sldId id="288"/>
            <p14:sldId id="269"/>
            <p14:sldId id="270"/>
            <p14:sldId id="289"/>
            <p14:sldId id="272"/>
            <p14:sldId id="273"/>
            <p14:sldId id="274"/>
            <p14:sldId id="275"/>
            <p14:sldId id="300"/>
            <p14:sldId id="276"/>
            <p14:sldId id="277"/>
            <p14:sldId id="278"/>
            <p14:sldId id="281"/>
            <p14:sldId id="282"/>
            <p14:sldId id="284"/>
          </p14:sldIdLst>
        </p14:section>
        <p14:section name="Drag and Drop" id="{83A97F59-CC7C-4083-9A05-200F3BAD442B}">
          <p14:sldIdLst>
            <p14:sldId id="290"/>
            <p14:sldId id="291"/>
            <p14:sldId id="292"/>
            <p14:sldId id="293"/>
            <p14:sldId id="294"/>
            <p14:sldId id="295"/>
            <p14:sldId id="299"/>
            <p14:sldId id="296"/>
            <p14:sldId id="297"/>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88742" autoAdjust="0"/>
  </p:normalViewPr>
  <p:slideViewPr>
    <p:cSldViewPr snapToGrid="0">
      <p:cViewPr varScale="1">
        <p:scale>
          <a:sx n="72" d="100"/>
          <a:sy n="72" d="100"/>
        </p:scale>
        <p:origin x="1104" y="77"/>
      </p:cViewPr>
      <p:guideLst/>
    </p:cSldViewPr>
  </p:slideViewPr>
  <p:notesTextViewPr>
    <p:cViewPr>
      <p:scale>
        <a:sx n="1" d="1"/>
        <a:sy n="1" d="1"/>
      </p:scale>
      <p:origin x="0" y="0"/>
    </p:cViewPr>
  </p:notesTextViewPr>
  <p:sorterViewPr>
    <p:cViewPr varScale="1">
      <p:scale>
        <a:sx n="100" d="100"/>
        <a:sy n="100" d="100"/>
      </p:scale>
      <p:origin x="0" y="-635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838B42-210A-43BA-B01A-E29003390445}" type="datetimeFigureOut">
              <a:rPr lang="en-GB" smtClean="0"/>
              <a:t>15/05/2015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EF4344-A336-4ED9-949B-4602C10BDAC1}" type="slidenum">
              <a:rPr lang="en-GB" smtClean="0"/>
              <a:t>‹#›</a:t>
            </a:fld>
            <a:endParaRPr lang="en-GB"/>
          </a:p>
        </p:txBody>
      </p:sp>
    </p:spTree>
    <p:extLst>
      <p:ext uri="{BB962C8B-B14F-4D97-AF65-F5344CB8AC3E}">
        <p14:creationId xmlns:p14="http://schemas.microsoft.com/office/powerpoint/2010/main" val="174365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457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must subscribe to the </a:t>
            </a:r>
            <a:r>
              <a:rPr lang="en-GB" dirty="0" err="1" smtClean="0"/>
              <a:t>DataRequested</a:t>
            </a:r>
            <a:r>
              <a:rPr lang="en-GB" dirty="0" smtClean="0"/>
              <a:t> event so that the shell Share UI component can call you back to find out what your </a:t>
            </a:r>
            <a:r>
              <a:rPr lang="en-GB" dirty="0" err="1" smtClean="0"/>
              <a:t>DataPackage</a:t>
            </a:r>
            <a:r>
              <a:rPr lang="en-GB" dirty="0" smtClean="0"/>
              <a:t> contains. </a:t>
            </a:r>
          </a:p>
          <a:p>
            <a:r>
              <a:rPr lang="en-GB" dirty="0" smtClean="0"/>
              <a:t>Then call </a:t>
            </a:r>
            <a:r>
              <a:rPr lang="en-GB" dirty="0" err="1" smtClean="0"/>
              <a:t>DataTransferManager.ShowShareUI</a:t>
            </a:r>
            <a:r>
              <a:rPr lang="en-GB" dirty="0" smtClean="0"/>
              <a:t>() when the user requests</a:t>
            </a:r>
            <a:r>
              <a:rPr lang="en-GB" baseline="0" dirty="0" smtClean="0"/>
              <a:t> sharing</a:t>
            </a:r>
            <a:r>
              <a:rPr lang="en-GB" dirty="0" smtClean="0"/>
              <a:t>.</a:t>
            </a:r>
          </a:p>
          <a:p>
            <a:r>
              <a:rPr lang="en-GB" dirty="0" smtClean="0"/>
              <a:t>Note</a:t>
            </a:r>
            <a:r>
              <a:rPr lang="en-GB" baseline="0" dirty="0" smtClean="0"/>
              <a:t> that the </a:t>
            </a:r>
            <a:r>
              <a:rPr lang="en-GB" baseline="0" dirty="0" err="1" smtClean="0"/>
              <a:t>DataRequested</a:t>
            </a:r>
            <a:r>
              <a:rPr lang="en-GB" baseline="0" dirty="0" smtClean="0"/>
              <a:t> event fires before the Share picker UI displays. This is because the shell needs to know what your </a:t>
            </a:r>
            <a:r>
              <a:rPr lang="en-GB" baseline="0" dirty="0" err="1" smtClean="0"/>
              <a:t>DataPackage</a:t>
            </a:r>
            <a:r>
              <a:rPr lang="en-GB" baseline="0" dirty="0" smtClean="0"/>
              <a:t> contains (in other words what kinds of content your app has to share) so that it can display an appropriate list of Share targets.</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48925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Then, in the event handler, your source app builds a </a:t>
            </a:r>
            <a:r>
              <a:rPr lang="en-GB" dirty="0" err="1" smtClean="0"/>
              <a:t>DataPackage</a:t>
            </a:r>
            <a:r>
              <a:rPr lang="en-GB" dirty="0" smtClean="0"/>
              <a:t> object. There are many </a:t>
            </a:r>
            <a:r>
              <a:rPr lang="en-GB" dirty="0" err="1" smtClean="0"/>
              <a:t>DataPackage.SetXXX</a:t>
            </a:r>
            <a:r>
              <a:rPr lang="en-GB" dirty="0" smtClean="0"/>
              <a:t>() methods, for setting content in differing formats. You should try to support as many formats as possible, e.g. Text and HTML. That way the potential number of share targets increases,</a:t>
            </a:r>
            <a:r>
              <a:rPr lang="en-GB" baseline="0" dirty="0" smtClean="0"/>
              <a:t> and the share target will be able to use the richest possible data formats when reading the content and sharing it.</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66043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previous slide showed how to define simple text in the </a:t>
            </a:r>
            <a:r>
              <a:rPr lang="en-GB" dirty="0" err="1" smtClean="0"/>
              <a:t>DataPackage</a:t>
            </a:r>
            <a:r>
              <a:rPr lang="en-GB" dirty="0" smtClean="0"/>
              <a:t>. This slide shows how to include a file in the data package.</a:t>
            </a:r>
          </a:p>
          <a:p>
            <a:r>
              <a:rPr lang="en-GB" dirty="0" smtClean="0"/>
              <a:t>Notice</a:t>
            </a:r>
            <a:r>
              <a:rPr lang="en-GB" baseline="0" dirty="0" smtClean="0"/>
              <a:t> that you should call </a:t>
            </a:r>
            <a:r>
              <a:rPr lang="en-GB" baseline="0" dirty="0" err="1" smtClean="0"/>
              <a:t>GetDeferral</a:t>
            </a:r>
            <a:r>
              <a:rPr lang="en-GB" baseline="0" dirty="0" smtClean="0"/>
              <a:t>() if you must call any </a:t>
            </a:r>
            <a:r>
              <a:rPr lang="en-GB" baseline="0" dirty="0" err="1" smtClean="0"/>
              <a:t>asu</a:t>
            </a:r>
            <a:r>
              <a:rPr lang="en-GB" baseline="0" dirty="0" smtClean="0"/>
              <a:t>=</a:t>
            </a:r>
            <a:r>
              <a:rPr lang="en-GB" baseline="0" dirty="0" err="1" smtClean="0"/>
              <a:t>ync</a:t>
            </a:r>
            <a:r>
              <a:rPr lang="en-GB" baseline="0" dirty="0" smtClean="0"/>
              <a:t> methods while constructing the data package, and then call </a:t>
            </a:r>
            <a:r>
              <a:rPr lang="en-GB" baseline="0" dirty="0" err="1" smtClean="0"/>
              <a:t>deferral.Complete</a:t>
            </a:r>
            <a:r>
              <a:rPr lang="en-GB" baseline="0" dirty="0" smtClean="0"/>
              <a:t>() when you are done.</a:t>
            </a:r>
            <a:endParaRPr lang="en-GB" dirty="0" smtClean="0"/>
          </a:p>
          <a:p>
            <a:r>
              <a:rPr lang="en-GB" dirty="0" smtClean="0"/>
              <a:t>General rule of thumb – write code to take the referral regardless</a:t>
            </a:r>
            <a:r>
              <a:rPr lang="en-GB" baseline="0" dirty="0" smtClean="0"/>
              <a:t> of whether you currently have any </a:t>
            </a:r>
            <a:r>
              <a:rPr lang="en-GB" baseline="0" dirty="0" err="1" smtClean="0"/>
              <a:t>async</a:t>
            </a:r>
            <a:r>
              <a:rPr lang="en-GB" baseline="0" dirty="0" smtClean="0"/>
              <a:t> code – just to future-proof it in case you add </a:t>
            </a:r>
            <a:r>
              <a:rPr lang="en-GB" baseline="0" dirty="0" err="1" smtClean="0"/>
              <a:t>async</a:t>
            </a:r>
            <a:r>
              <a:rPr lang="en-GB" baseline="0" dirty="0" smtClean="0"/>
              <a:t> code in a future update</a:t>
            </a:r>
            <a:r>
              <a:rPr lang="en-GB" dirty="0" smtClean="0"/>
              <a:t>. And make sure you call </a:t>
            </a:r>
            <a:r>
              <a:rPr lang="en-GB" dirty="0" err="1" smtClean="0"/>
              <a:t>deferral.Complete</a:t>
            </a:r>
            <a:r>
              <a:rPr lang="en-GB" dirty="0" smtClean="0"/>
              <a:t>(). You could perhaps add try-finally to enforce this?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6954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a:t>
            </a:r>
            <a:r>
              <a:rPr lang="en-GB" baseline="0" dirty="0" smtClean="0"/>
              <a:t> Data Package is intended to represent a single shareable item, but the details of that item can be represented in many different ways. The Data Package has many methods to allow you to express the share item in different ways.</a:t>
            </a:r>
          </a:p>
          <a:p>
            <a:r>
              <a:rPr lang="en-GB" baseline="0" dirty="0" smtClean="0"/>
              <a:t>Note that it is expected that the share source will prepare the Data Package in a short period of time (less than 200ms on ‘big’ Windows – *</a:t>
            </a:r>
            <a:r>
              <a:rPr lang="en-GB" baseline="0" dirty="0" err="1" smtClean="0"/>
              <a:t>tbd</a:t>
            </a:r>
            <a:r>
              <a:rPr lang="en-GB" baseline="0" dirty="0" smtClean="0"/>
              <a:t>* on Windows Phone). If the acquisition of the data for sharing can take a long time, you can use the </a:t>
            </a:r>
            <a:r>
              <a:rPr lang="en-GB" baseline="0" dirty="0" err="1" smtClean="0"/>
              <a:t>SetDataProvider</a:t>
            </a:r>
            <a:r>
              <a:rPr lang="en-GB" baseline="0" dirty="0" smtClean="0"/>
              <a:t> method to register a </a:t>
            </a:r>
            <a:r>
              <a:rPr lang="en-GB" baseline="0" dirty="0" err="1" smtClean="0"/>
              <a:t>callback</a:t>
            </a:r>
            <a:r>
              <a:rPr lang="en-GB" baseline="0" dirty="0" smtClean="0"/>
              <a:t> for the share target to call back into the share source to get the shareable content on demand. Note that if you use this technique with </a:t>
            </a:r>
            <a:r>
              <a:rPr lang="en-GB" baseline="0" dirty="0" err="1" smtClean="0"/>
              <a:t>StorageItems</a:t>
            </a:r>
            <a:r>
              <a:rPr lang="en-GB" baseline="0" dirty="0" smtClean="0"/>
              <a:t>, you must call the </a:t>
            </a:r>
            <a:r>
              <a:rPr lang="en-GB" baseline="0" dirty="0" err="1" smtClean="0"/>
              <a:t>DataPackage.Properties.FileTypes.Add</a:t>
            </a:r>
            <a:r>
              <a:rPr lang="en-GB" baseline="0" dirty="0" smtClean="0"/>
              <a:t>(string </a:t>
            </a:r>
            <a:r>
              <a:rPr lang="en-GB" baseline="0" dirty="0" err="1" smtClean="0"/>
              <a:t>fileExtension</a:t>
            </a:r>
            <a:r>
              <a:rPr lang="en-GB" baseline="0" dirty="0" smtClean="0"/>
              <a:t>) (e.g. “.jpg”) method for each file type so that the share selector knows what file types are “in” the package, which it needs to know when filtering the available share targets for your data package.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9274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source decides what to store into the Data Package. </a:t>
            </a:r>
          </a:p>
          <a:p>
            <a:r>
              <a:rPr lang="en-US" dirty="0" smtClean="0"/>
              <a:t>Share</a:t>
            </a:r>
            <a:r>
              <a:rPr lang="en-US" baseline="0" dirty="0" smtClean="0"/>
              <a:t> target apps know nothing about the source – they simply register for the types of content they can support</a:t>
            </a:r>
            <a:r>
              <a:rPr lang="en-US" dirty="0" smtClean="0"/>
              <a:t>. The settings entered here are stored in the </a:t>
            </a:r>
            <a:r>
              <a:rPr lang="en-US" dirty="0" err="1" smtClean="0"/>
              <a:t>package.appxmanifest</a:t>
            </a:r>
            <a:r>
              <a:rPr lang="en-US" dirty="0" smtClean="0"/>
              <a:t> project file as XML, and are distributed with the app package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336145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Your app will be activated in a special way for Share Target. You need to override the </a:t>
            </a:r>
            <a:r>
              <a:rPr lang="en-GB" dirty="0" err="1" smtClean="0"/>
              <a:t>OnShareTargetActivated</a:t>
            </a:r>
            <a:r>
              <a:rPr lang="en-GB" dirty="0" smtClean="0"/>
              <a:t> method to handle the activation and navigate</a:t>
            </a:r>
            <a:r>
              <a:rPr lang="en-GB" baseline="0" dirty="0" smtClean="0"/>
              <a:t> to the specific page you have created to handle share target activations, passing the </a:t>
            </a:r>
            <a:r>
              <a:rPr lang="en-GB" baseline="0" dirty="0" err="1" smtClean="0"/>
              <a:t>ShareOperation</a:t>
            </a:r>
            <a:r>
              <a:rPr lang="en-GB" baseline="0" dirty="0" smtClean="0"/>
              <a:t> object to the target page.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52924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Share target displays a special Share page – transient UI that interacts with the user to complete the share. If nothing else, it will have some Confirm and Cancel buttons on it.</a:t>
            </a:r>
          </a:p>
          <a:p>
            <a:r>
              <a:rPr lang="en-GB" baseline="0" dirty="0" smtClean="0"/>
              <a:t>You use code such as that shown here to interrogate the Data Package and extract the content to be shared.</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54562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Your target app must call the </a:t>
            </a:r>
            <a:r>
              <a:rPr lang="en-GB" dirty="0" err="1" smtClean="0"/>
              <a:t>ReportCompleted</a:t>
            </a:r>
            <a:r>
              <a:rPr lang="en-GB" dirty="0" smtClean="0"/>
              <a:t> method on the </a:t>
            </a:r>
            <a:r>
              <a:rPr lang="en-GB" dirty="0" err="1" smtClean="0"/>
              <a:t>ShareOperation</a:t>
            </a:r>
            <a:r>
              <a:rPr lang="en-GB" dirty="0" smtClean="0"/>
              <a:t> object when the user is done completing the share. After this the share target app is suspended, and control returns to the source app.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4655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848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5/15/2015 6:57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43625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0885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Sharing text,</a:t>
            </a:r>
            <a:r>
              <a:rPr lang="en-US" baseline="0" dirty="0" smtClean="0"/>
              <a:t> pictures and links has always been possible in Windows– but it’s been a bit limited. Built-in apps such as the People Hub have offered sharing through NFC </a:t>
            </a:r>
            <a:r>
              <a:rPr lang="en-US" baseline="0" dirty="0" err="1" smtClean="0"/>
              <a:t>Tap+Send</a:t>
            </a:r>
            <a:r>
              <a:rPr lang="en-US" baseline="0" dirty="0" smtClean="0"/>
              <a:t>, through Messaging, Mail or OneNote. 3</a:t>
            </a:r>
            <a:r>
              <a:rPr lang="en-US" baseline="30000" dirty="0" smtClean="0"/>
              <a:t>rd</a:t>
            </a:r>
            <a:r>
              <a:rPr lang="en-US" baseline="0" dirty="0" smtClean="0"/>
              <a:t>-party WP Silverlight apps can use the </a:t>
            </a:r>
            <a:r>
              <a:rPr lang="en-US" baseline="0" dirty="0" err="1" smtClean="0"/>
              <a:t>ShareLinkTask</a:t>
            </a:r>
            <a:r>
              <a:rPr lang="en-US" baseline="0" dirty="0" smtClean="0"/>
              <a:t> and </a:t>
            </a:r>
            <a:r>
              <a:rPr lang="en-US" baseline="0" dirty="0" err="1" smtClean="0"/>
              <a:t>ShareStatusTask</a:t>
            </a:r>
            <a:r>
              <a:rPr lang="en-US" baseline="0" dirty="0" smtClean="0"/>
              <a:t> methods to share with social networks.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0742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with Windows apps, rich sharing is now possible to all apps through the Share Contract.</a:t>
            </a:r>
          </a:p>
          <a:p>
            <a:endParaRPr lang="en-US" dirty="0" smtClean="0"/>
          </a:p>
          <a:p>
            <a:r>
              <a:rPr lang="en-US" dirty="0" smtClean="0"/>
              <a:t>A contract is a formalized</a:t>
            </a:r>
            <a:r>
              <a:rPr lang="en-US" baseline="0" dirty="0" smtClean="0"/>
              <a:t> way for apps to co-operate and integrate with other apps and with the OS. The beauty of the Share Contract is that it decouples the app that is the source of the content – the share source – from the app that consumes the share content and actually does the sharing – the share target. Neither needs to know about the other, because the way the share source prepares content for sharing, and the way that the Share target consumes it, is governed by the share contract. Neither knows about the other, because at the moment that the content is shared, the system displays the Share Picker, whereby the user chooses which app will be the share target.</a:t>
            </a:r>
          </a:p>
          <a:p>
            <a:endParaRPr lang="en-US" baseline="0" dirty="0" smtClean="0"/>
          </a:p>
          <a:p>
            <a:r>
              <a:rPr lang="en-GB" dirty="0" smtClean="0"/>
              <a:t>This helps centralize the interface to a potentially volatile back-end</a:t>
            </a:r>
          </a:p>
          <a:p>
            <a:r>
              <a:rPr lang="en-GB" dirty="0" smtClean="0"/>
              <a:t>An email or social networking app could receive images and text from any other app, and thereby serve as the primary interface for that social network. Other apps do not need to understand the protocols or APIs just to send information.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4068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a number of the built-in apps that come setup as Share Sources</a:t>
            </a:r>
            <a:r>
              <a:rPr lang="en-GB" baseline="0" dirty="0" smtClean="0"/>
              <a:t> as shown on the slide.</a:t>
            </a:r>
          </a:p>
          <a:p>
            <a:r>
              <a:rPr lang="en-GB" baseline="0" dirty="0" smtClean="0"/>
              <a:t>There are a number of built-in apps that are Share Targets – again as shown.</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99973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way that the Share contract works is:</a:t>
            </a:r>
          </a:p>
          <a:p>
            <a:r>
              <a:rPr lang="en-GB" dirty="0" smtClean="0"/>
              <a:t>1. The source app provides</a:t>
            </a:r>
            <a:r>
              <a:rPr lang="en-GB" baseline="0" dirty="0" smtClean="0"/>
              <a:t> some kind of UI that allows the user to share some kind of content, which could be pictures, text or files. The source app builds an object that declares what kinds of content it is sharing.</a:t>
            </a:r>
          </a:p>
          <a:p>
            <a:r>
              <a:rPr lang="en-GB" baseline="0" dirty="0" smtClean="0"/>
              <a:t>2. The Share picker displays and shows only those apps that have declared I their manifest that they can handle one or more of the data formats that the source app is sharing. The user picks the app they want to receive the shared content</a:t>
            </a:r>
          </a:p>
          <a:p>
            <a:r>
              <a:rPr lang="en-GB" baseline="0" dirty="0" smtClean="0"/>
              <a:t>3. The share target app displays some transient UI and receives the shared content.</a:t>
            </a:r>
          </a:p>
          <a:p>
            <a:r>
              <a:rPr lang="en-GB" baseline="0" dirty="0" smtClean="0"/>
              <a:t>4. The user confirms the share in the transient UI, then the share target app closes and control returns to the share source app.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69752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3 different actors:</a:t>
            </a:r>
          </a:p>
          <a:p>
            <a:pPr marL="171450" indent="-171450">
              <a:buFont typeface="Arial" pitchFamily="34" charset="0"/>
              <a:buChar char="•"/>
            </a:pPr>
            <a:r>
              <a:rPr lang="en-US" dirty="0" smtClean="0"/>
              <a:t>Source</a:t>
            </a:r>
            <a:r>
              <a:rPr lang="en-US" baseline="0" dirty="0" smtClean="0"/>
              <a:t> from which the Share Charm is required + fill up a </a:t>
            </a:r>
            <a:r>
              <a:rPr lang="en-US" baseline="0" dirty="0" err="1" smtClean="0"/>
              <a:t>DataPackage</a:t>
            </a:r>
            <a:endParaRPr lang="en-US" baseline="0" dirty="0" smtClean="0"/>
          </a:p>
          <a:p>
            <a:pPr marL="171450" indent="-171450">
              <a:buFont typeface="Arial" pitchFamily="34" charset="0"/>
              <a:buChar char="•"/>
            </a:pPr>
            <a:r>
              <a:rPr lang="en-US" baseline="0" dirty="0" smtClean="0"/>
              <a:t>Broker/Win8 that provides the Charm UI with list of Targets</a:t>
            </a:r>
          </a:p>
          <a:p>
            <a:pPr marL="171450" indent="-171450">
              <a:buFont typeface="Arial" pitchFamily="34" charset="0"/>
              <a:buChar char="•"/>
            </a:pPr>
            <a:r>
              <a:rPr lang="en-US" baseline="0" dirty="0" smtClean="0"/>
              <a:t>Target that provides UI + extract what it needs from the </a:t>
            </a:r>
            <a:r>
              <a:rPr lang="en-US" baseline="0" dirty="0" err="1" smtClean="0"/>
              <a:t>DataPackage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aseline="0" dirty="0" smtClean="0"/>
              <a:t>You could use Picture </a:t>
            </a:r>
            <a:r>
              <a:rPr lang="en-US" baseline="0" dirty="0" smtClean="0">
                <a:sym typeface="Wingdings" pitchFamily="2" charset="2"/>
              </a:rPr>
              <a:t> Share  Email as an example for the description of the interactions</a:t>
            </a:r>
          </a:p>
          <a:p>
            <a:pPr marL="0" indent="0">
              <a:buFont typeface="Arial" pitchFamily="34" charset="0"/>
              <a:buNone/>
            </a:pPr>
            <a:endParaRPr lang="en-US" baseline="0" dirty="0" smtClean="0">
              <a:sym typeface="Wingdings" pitchFamily="2" charset="2"/>
            </a:endParaRPr>
          </a:p>
          <a:p>
            <a:pPr marL="0" indent="0">
              <a:buFont typeface="Arial" pitchFamily="34" charset="0"/>
              <a:buNone/>
            </a:pPr>
            <a:r>
              <a:rPr lang="en-US" baseline="0" dirty="0" smtClean="0">
                <a:sym typeface="Wingdings" pitchFamily="2" charset="2"/>
              </a:rPr>
              <a:t>Note that on Windows, the user starts the sharing process by invoking the Share charm on the charms bar. The corresponding action on Windows Phone is a method call to </a:t>
            </a:r>
            <a:r>
              <a:rPr lang="en-US" baseline="0" dirty="0" err="1" smtClean="0">
                <a:sym typeface="Wingdings" pitchFamily="2" charset="2"/>
              </a:rPr>
              <a:t>DataTransferManager.ShowShareUI</a:t>
            </a:r>
            <a:r>
              <a:rPr lang="en-US" baseline="0" dirty="0" smtClean="0">
                <a:sym typeface="Wingdings" pitchFamily="2" charset="2"/>
              </a:rPr>
              <a:t>(). On phone, before the Share picker UI displays, an event is fired which the share source consumes, in which it builds the </a:t>
            </a:r>
            <a:r>
              <a:rPr lang="en-US" baseline="0" dirty="0" err="1" smtClean="0">
                <a:sym typeface="Wingdings" pitchFamily="2" charset="2"/>
              </a:rPr>
              <a:t>DataPackage</a:t>
            </a:r>
            <a:r>
              <a:rPr lang="en-US" baseline="0" dirty="0" smtClean="0">
                <a:sym typeface="Wingdings" pitchFamily="2" charset="2"/>
              </a:rPr>
              <a:t> describing exactly the content it is sharing (same process as on Windows). Only then does the Share Picker UI show, listing the share target apps that are capable of handling the content.</a:t>
            </a:r>
          </a:p>
          <a:p>
            <a:pPr marL="0" marR="0"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dirty="0" smtClean="0"/>
              <a:t>Why is it a two step process on Phone? Take a moment to explain</a:t>
            </a:r>
            <a:r>
              <a:rPr lang="en-US" baseline="0" dirty="0" smtClean="0"/>
              <a:t> that we did this for better convergence with Windows.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44172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6F87C8DF-A29B-444F-AC30-6D2947C5E82B}" type="datetime1">
              <a:rPr lang="en-US" smtClean="0"/>
              <a:pPr/>
              <a:t>5/15/2015</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13142793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5/15/2015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87708457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769156"/>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769156"/>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3543E286-F6E0-43BD-9037-0F6216DBA4C5}" type="datetime1">
              <a:rPr lang="en-US" smtClean="0"/>
              <a:t>5/15/2015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04559089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7597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t>5/15/2015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05870162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pPr/>
              <a:t>5/15/2015</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5059570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5/15/2015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
        <p:nvSpPr>
          <p:cNvPr id="7" name="Title 1"/>
          <p:cNvSpPr>
            <a:spLocks noGrp="1"/>
          </p:cNvSpPr>
          <p:nvPr>
            <p:ph type="title"/>
          </p:nvPr>
        </p:nvSpPr>
        <p:spPr>
          <a:xfrm>
            <a:off x="269240" y="289511"/>
            <a:ext cx="11655840" cy="899665"/>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a:endParaRPr lang="en-US" sz="1765"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69239" y="1563382"/>
            <a:ext cx="11653522" cy="1692925"/>
          </a:xfrm>
        </p:spPr>
        <p:txBody>
          <a:bodyPr lIns="182880" tIns="182880" rIns="182880" bIns="182880"/>
          <a:lstStyle>
            <a:lvl1pPr marL="112038" indent="-112038">
              <a:lnSpc>
                <a:spcPct val="110000"/>
              </a:lnSpc>
              <a:buFont typeface="Lucida Grande"/>
              <a:buChar char=" "/>
              <a:defRPr sz="1372" baseline="0">
                <a:solidFill>
                  <a:schemeClr val="tx1"/>
                </a:solidFill>
                <a:latin typeface="Consolas"/>
                <a:cs typeface="Consolas"/>
              </a:defRPr>
            </a:lvl1pPr>
            <a:lvl2pPr marL="563307" indent="-112038">
              <a:lnSpc>
                <a:spcPct val="110000"/>
              </a:lnSpc>
              <a:buFont typeface="Lucida Grande"/>
              <a:buChar char=" "/>
              <a:defRPr sz="1372">
                <a:solidFill>
                  <a:schemeClr val="tx1"/>
                </a:solidFill>
                <a:latin typeface="Consolas"/>
              </a:defRPr>
            </a:lvl2pPr>
            <a:lvl3pPr marL="1008350" indent="-112038">
              <a:lnSpc>
                <a:spcPct val="110000"/>
              </a:lnSpc>
              <a:buFont typeface="Lucida Grande"/>
              <a:buChar char=" "/>
              <a:defRPr sz="1372" baseline="0">
                <a:solidFill>
                  <a:schemeClr val="tx1"/>
                </a:solidFill>
                <a:latin typeface="Consolas"/>
              </a:defRPr>
            </a:lvl3pPr>
            <a:lvl4pPr marL="1459619" indent="-112038">
              <a:lnSpc>
                <a:spcPct val="110000"/>
              </a:lnSpc>
              <a:buFont typeface="Lucida Grande"/>
              <a:buChar char=" "/>
              <a:defRPr sz="1372" baseline="0">
                <a:solidFill>
                  <a:schemeClr val="tx1"/>
                </a:solidFill>
                <a:latin typeface="Consolas"/>
              </a:defRPr>
            </a:lvl4pPr>
            <a:lvl5pPr marL="1904662" indent="-112038">
              <a:lnSpc>
                <a:spcPct val="110000"/>
              </a:lnSpc>
              <a:buFont typeface="Lucida Grande"/>
              <a:buChar char=" "/>
              <a:defRPr sz="1372"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20977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p:txBody>
          <a:bodyPr/>
          <a:lstStyle/>
          <a:p>
            <a:fld id="{DF8856BE-949E-4BF1-9D5E-AF39E8E54868}" type="datetime1">
              <a:rPr lang="en-US" smtClean="0"/>
              <a:t>5/15/2015</a:t>
            </a:fld>
            <a:endParaRPr lang="en-US"/>
          </a:p>
        </p:txBody>
      </p:sp>
      <p:sp>
        <p:nvSpPr>
          <p:cNvPr id="6" name="Footer Placeholder 5"/>
          <p:cNvSpPr>
            <a:spLocks noGrp="1"/>
          </p:cNvSpPr>
          <p:nvPr>
            <p:ph type="ftr" sz="quarter" idx="14"/>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44110339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7" r:id="rId21"/>
    <p:sldLayoutId id="2147483738" r:id="rId22"/>
    <p:sldLayoutId id="2147483739" r:id="rId23"/>
    <p:sldLayoutId id="2147483740" r:id="rId24"/>
    <p:sldLayoutId id="2147483741" r:id="rId25"/>
    <p:sldLayoutId id="2147483742" r:id="rId26"/>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Sharing and </a:t>
            </a:r>
            <a:br>
              <a:rPr lang="en-GB" smtClean="0"/>
            </a:br>
            <a:r>
              <a:rPr lang="en-GB" smtClean="0"/>
              <a:t>Drag-and-Drop</a:t>
            </a:r>
            <a:endParaRPr lang="en-GB" dirty="0"/>
          </a:p>
        </p:txBody>
      </p:sp>
      <p:sp>
        <p:nvSpPr>
          <p:cNvPr id="3" name="Subtitle 2"/>
          <p:cNvSpPr>
            <a:spLocks noGrp="1"/>
          </p:cNvSpPr>
          <p:nvPr>
            <p:ph type="subTitle" idx="1"/>
          </p:nvPr>
        </p:nvSpPr>
        <p:spPr>
          <a:xfrm>
            <a:off x="728296" y="3431828"/>
            <a:ext cx="9216982" cy="2238552"/>
          </a:xfrm>
        </p:spPr>
        <p:txBody>
          <a:bodyPr/>
          <a:lstStyle/>
          <a:p>
            <a:r>
              <a:rPr lang="en-GB" dirty="0"/>
              <a:t>A Developer's Guide to Windows </a:t>
            </a:r>
            <a:r>
              <a:rPr lang="en-GB" dirty="0" smtClean="0"/>
              <a:t>10</a:t>
            </a:r>
            <a:br>
              <a:rPr lang="en-GB" dirty="0" smtClean="0"/>
            </a:br>
            <a:r>
              <a:rPr lang="en-US" dirty="0" smtClean="0">
                <a:solidFill>
                  <a:schemeClr val="bg1">
                    <a:lumMod val="75000"/>
                  </a:schemeClr>
                </a:solidFill>
              </a:rPr>
              <a:t>Andy &amp; Jerry</a:t>
            </a:r>
            <a:endParaRPr lang="en-GB" dirty="0"/>
          </a:p>
        </p:txBody>
      </p:sp>
    </p:spTree>
    <p:extLst>
      <p:ext uri="{BB962C8B-B14F-4D97-AF65-F5344CB8AC3E}">
        <p14:creationId xmlns:p14="http://schemas.microsoft.com/office/powerpoint/2010/main" val="97429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GB" dirty="0" smtClean="0"/>
              <a:t>Many apps will be a share source</a:t>
            </a:r>
            <a:br>
              <a:rPr lang="en-GB" dirty="0" smtClean="0"/>
            </a:br>
            <a:r>
              <a:rPr lang="en-GB" dirty="0" smtClean="0"/>
              <a:t>Only a few will be a share target</a:t>
            </a:r>
            <a:endParaRPr lang="en-GB" dirty="0"/>
          </a:p>
        </p:txBody>
      </p:sp>
    </p:spTree>
    <p:extLst>
      <p:ext uri="{BB962C8B-B14F-4D97-AF65-F5344CB8AC3E}">
        <p14:creationId xmlns:p14="http://schemas.microsoft.com/office/powerpoint/2010/main" val="6813465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Integrates with Built-In Apps Sharing</a:t>
            </a:r>
            <a:endParaRPr lang="en-US" dirty="0"/>
          </a:p>
        </p:txBody>
      </p:sp>
      <p:sp>
        <p:nvSpPr>
          <p:cNvPr id="8" name="Text Placeholder 7"/>
          <p:cNvSpPr>
            <a:spLocks noGrp="1"/>
          </p:cNvSpPr>
          <p:nvPr>
            <p:ph type="body" sz="quarter" idx="10"/>
          </p:nvPr>
        </p:nvSpPr>
        <p:spPr/>
        <p:txBody>
          <a:bodyPr/>
          <a:lstStyle/>
          <a:p>
            <a:pPr marL="0" indent="0">
              <a:buNone/>
            </a:pPr>
            <a:r>
              <a:rPr lang="en-US" sz="3600" dirty="0">
                <a:gradFill>
                  <a:gsLst>
                    <a:gs pos="1250">
                      <a:schemeClr val="tx2"/>
                    </a:gs>
                    <a:gs pos="99000">
                      <a:schemeClr val="tx2"/>
                    </a:gs>
                  </a:gsLst>
                  <a:lin ang="5400000" scaled="0"/>
                </a:gradFill>
              </a:rPr>
              <a:t>Built-In Sources</a:t>
            </a:r>
          </a:p>
          <a:p>
            <a:r>
              <a:rPr lang="en-US" sz="2745" dirty="0"/>
              <a:t>Single Photo Viewer (Photos)</a:t>
            </a:r>
          </a:p>
          <a:p>
            <a:r>
              <a:rPr lang="en-US" sz="2745" dirty="0" smtClean="0"/>
              <a:t>IE/Spartan </a:t>
            </a:r>
            <a:r>
              <a:rPr lang="en-US" sz="2745" dirty="0"/>
              <a:t>(Web pages)</a:t>
            </a:r>
          </a:p>
          <a:p>
            <a:r>
              <a:rPr lang="en-US" sz="2745" dirty="0"/>
              <a:t>Xbox Music (Music/video URI)</a:t>
            </a:r>
          </a:p>
          <a:p>
            <a:r>
              <a:rPr lang="en-US" sz="2745" dirty="0"/>
              <a:t>Office (Documents)</a:t>
            </a:r>
          </a:p>
          <a:p>
            <a:r>
              <a:rPr lang="en-US" sz="2745" dirty="0"/>
              <a:t>Contacts (</a:t>
            </a:r>
            <a:r>
              <a:rPr lang="en-US" sz="2745" dirty="0" err="1"/>
              <a:t>vcard</a:t>
            </a:r>
            <a:r>
              <a:rPr lang="en-US" sz="2745" dirty="0"/>
              <a:t> file)</a:t>
            </a:r>
          </a:p>
        </p:txBody>
      </p:sp>
      <p:sp>
        <p:nvSpPr>
          <p:cNvPr id="9" name="Text Placeholder 8"/>
          <p:cNvSpPr>
            <a:spLocks noGrp="1"/>
          </p:cNvSpPr>
          <p:nvPr>
            <p:ph type="body" sz="quarter" idx="4294967295"/>
          </p:nvPr>
        </p:nvSpPr>
        <p:spPr>
          <a:xfrm>
            <a:off x="6918325" y="1166813"/>
            <a:ext cx="5273675" cy="3335337"/>
          </a:xfrm>
        </p:spPr>
        <p:txBody>
          <a:bodyPr/>
          <a:lstStyle/>
          <a:p>
            <a:pPr marL="0" indent="0">
              <a:buNone/>
            </a:pPr>
            <a:r>
              <a:rPr lang="en-US" sz="3600" b="1" dirty="0">
                <a:gradFill>
                  <a:gsLst>
                    <a:gs pos="1250">
                      <a:schemeClr val="tx2"/>
                    </a:gs>
                    <a:gs pos="99000">
                      <a:schemeClr val="tx2"/>
                    </a:gs>
                  </a:gsLst>
                  <a:lin ang="5400000" scaled="0"/>
                </a:gradFill>
              </a:rPr>
              <a:t>Built-In Targets</a:t>
            </a:r>
          </a:p>
          <a:p>
            <a:r>
              <a:rPr lang="en-US" sz="2745" b="1" dirty="0">
                <a:solidFill>
                  <a:schemeClr val="tx1"/>
                </a:solidFill>
              </a:rPr>
              <a:t>Email (text/URI/files)</a:t>
            </a:r>
          </a:p>
          <a:p>
            <a:r>
              <a:rPr lang="en-US" sz="2745" b="1" dirty="0">
                <a:solidFill>
                  <a:schemeClr val="tx1"/>
                </a:solidFill>
              </a:rPr>
              <a:t>Messaging (text/URI)</a:t>
            </a:r>
          </a:p>
          <a:p>
            <a:r>
              <a:rPr lang="en-US" sz="2745" b="1" dirty="0" err="1">
                <a:solidFill>
                  <a:schemeClr val="tx1"/>
                </a:solidFill>
              </a:rPr>
              <a:t>Tap+Send</a:t>
            </a:r>
            <a:r>
              <a:rPr lang="en-US" sz="2745" b="1" dirty="0">
                <a:solidFill>
                  <a:schemeClr val="tx1"/>
                </a:solidFill>
              </a:rPr>
              <a:t> (URI/files)</a:t>
            </a:r>
          </a:p>
          <a:p>
            <a:r>
              <a:rPr lang="en-US" sz="2745" b="1" dirty="0">
                <a:solidFill>
                  <a:schemeClr val="tx1"/>
                </a:solidFill>
              </a:rPr>
              <a:t>Bluetooth (files)</a:t>
            </a:r>
          </a:p>
          <a:p>
            <a:r>
              <a:rPr lang="en-US" sz="2745" b="1" dirty="0">
                <a:solidFill>
                  <a:schemeClr val="tx1"/>
                </a:solidFill>
              </a:rPr>
              <a:t>OneNote (text/URI/pictures)</a:t>
            </a:r>
          </a:p>
        </p:txBody>
      </p:sp>
    </p:spTree>
    <p:extLst>
      <p:ext uri="{BB962C8B-B14F-4D97-AF65-F5344CB8AC3E}">
        <p14:creationId xmlns:p14="http://schemas.microsoft.com/office/powerpoint/2010/main" val="268193069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124" y="1026927"/>
            <a:ext cx="8220550" cy="5614262"/>
          </a:xfrm>
          <a:prstGeom prst="rect">
            <a:avLst/>
          </a:prstGeom>
        </p:spPr>
      </p:pic>
      <p:sp>
        <p:nvSpPr>
          <p:cNvPr id="2" name="Title 1"/>
          <p:cNvSpPr>
            <a:spLocks noGrp="1"/>
          </p:cNvSpPr>
          <p:nvPr>
            <p:ph type="title"/>
          </p:nvPr>
        </p:nvSpPr>
        <p:spPr/>
        <p:txBody>
          <a:bodyPr/>
          <a:lstStyle/>
          <a:p>
            <a:r>
              <a:rPr lang="en-US" dirty="0" smtClean="0"/>
              <a:t>Share Contract UX</a:t>
            </a:r>
            <a:endParaRPr lang="en-US" dirty="0"/>
          </a:p>
        </p:txBody>
      </p:sp>
      <p:sp>
        <p:nvSpPr>
          <p:cNvPr id="3" name="Text Placeholder 2"/>
          <p:cNvSpPr>
            <a:spLocks noGrp="1"/>
          </p:cNvSpPr>
          <p:nvPr>
            <p:ph type="body" sz="quarter" idx="10"/>
          </p:nvPr>
        </p:nvSpPr>
        <p:spPr/>
        <p:txBody>
          <a:bodyPr/>
          <a:lstStyle/>
          <a:p>
            <a:r>
              <a:rPr lang="en-GB" dirty="0" smtClean="0"/>
              <a:t> </a:t>
            </a:r>
            <a:endParaRPr lang="en-GB" dirty="0"/>
          </a:p>
        </p:txBody>
      </p:sp>
    </p:spTree>
    <p:extLst>
      <p:ext uri="{BB962C8B-B14F-4D97-AF65-F5344CB8AC3E}">
        <p14:creationId xmlns:p14="http://schemas.microsoft.com/office/powerpoint/2010/main" val="36472765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Desktop Share UX Changes In W10</a:t>
            </a:r>
            <a:endParaRPr lang="en-GB" dirty="0"/>
          </a:p>
        </p:txBody>
      </p:sp>
      <p:pic>
        <p:nvPicPr>
          <p:cNvPr id="10" name="Content Placeholder 9"/>
          <p:cNvPicPr>
            <a:picLocks noGrp="1" noChangeAspect="1"/>
          </p:cNvPicPr>
          <p:nvPr>
            <p:ph sz="quarter" idx="14"/>
          </p:nvPr>
        </p:nvPicPr>
        <p:blipFill>
          <a:blip r:embed="rId2"/>
          <a:stretch>
            <a:fillRect/>
          </a:stretch>
        </p:blipFill>
        <p:spPr>
          <a:xfrm>
            <a:off x="1079588" y="1740513"/>
            <a:ext cx="3545574" cy="1992554"/>
          </a:xfrm>
          <a:prstGeom prst="rect">
            <a:avLst/>
          </a:prstGeom>
        </p:spPr>
      </p:pic>
      <p:sp>
        <p:nvSpPr>
          <p:cNvPr id="5" name="Slide Number Placeholder 4"/>
          <p:cNvSpPr>
            <a:spLocks noGrp="1"/>
          </p:cNvSpPr>
          <p:nvPr>
            <p:ph type="sldNum" sz="quarter" idx="4294967295"/>
          </p:nvPr>
        </p:nvSpPr>
        <p:spPr/>
        <p:txBody>
          <a:bodyPr/>
          <a:lstStyle/>
          <a:p>
            <a:fld id="{2775DF8E-1151-4C45-8C93-3AB060627CA9}" type="slidenum">
              <a:rPr lang="en-US" smtClean="0"/>
              <a:pPr/>
              <a:t>13</a:t>
            </a:fld>
            <a:endParaRPr lang="en-US"/>
          </a:p>
        </p:txBody>
      </p:sp>
      <p:sp>
        <p:nvSpPr>
          <p:cNvPr id="11" name="TextBox 10"/>
          <p:cNvSpPr txBox="1"/>
          <p:nvPr/>
        </p:nvSpPr>
        <p:spPr>
          <a:xfrm>
            <a:off x="489098" y="1187620"/>
            <a:ext cx="3072809" cy="553998"/>
          </a:xfrm>
          <a:prstGeom prst="rect">
            <a:avLst/>
          </a:prstGeom>
          <a:noFill/>
        </p:spPr>
        <p:txBody>
          <a:bodyPr wrap="square" lIns="137160" tIns="109728" rIns="137160" bIns="109728" rtlCol="0">
            <a:spAutoFit/>
          </a:bodyPr>
          <a:lstStyle/>
          <a:p>
            <a:pPr>
              <a:lnSpc>
                <a:spcPct val="90000"/>
              </a:lnSpc>
              <a:spcBef>
                <a:spcPts val="600"/>
              </a:spcBef>
            </a:pPr>
            <a:r>
              <a:rPr lang="en-GB" sz="2400" dirty="0" smtClean="0">
                <a:latin typeface="+mj-lt"/>
              </a:rPr>
              <a:t>Windows 8.x</a:t>
            </a:r>
          </a:p>
        </p:txBody>
      </p:sp>
      <p:pic>
        <p:nvPicPr>
          <p:cNvPr id="12" name="Picture 11"/>
          <p:cNvPicPr>
            <a:picLocks noChangeAspect="1"/>
          </p:cNvPicPr>
          <p:nvPr/>
        </p:nvPicPr>
        <p:blipFill>
          <a:blip r:embed="rId3"/>
          <a:stretch>
            <a:fillRect/>
          </a:stretch>
        </p:blipFill>
        <p:spPr>
          <a:xfrm>
            <a:off x="1089823" y="4400644"/>
            <a:ext cx="3535340" cy="1989523"/>
          </a:xfrm>
          <a:prstGeom prst="rect">
            <a:avLst/>
          </a:prstGeom>
        </p:spPr>
      </p:pic>
      <p:sp>
        <p:nvSpPr>
          <p:cNvPr id="14" name="TextBox 13"/>
          <p:cNvSpPr txBox="1"/>
          <p:nvPr/>
        </p:nvSpPr>
        <p:spPr>
          <a:xfrm>
            <a:off x="6096000" y="1187620"/>
            <a:ext cx="6046621" cy="553998"/>
          </a:xfrm>
          <a:prstGeom prst="rect">
            <a:avLst/>
          </a:prstGeom>
          <a:noFill/>
        </p:spPr>
        <p:txBody>
          <a:bodyPr wrap="square" lIns="137160" tIns="109728" rIns="137160" bIns="109728" rtlCol="0">
            <a:spAutoFit/>
          </a:bodyPr>
          <a:lstStyle/>
          <a:p>
            <a:pPr>
              <a:lnSpc>
                <a:spcPct val="90000"/>
              </a:lnSpc>
              <a:spcBef>
                <a:spcPts val="600"/>
              </a:spcBef>
            </a:pPr>
            <a:r>
              <a:rPr lang="en-GB" sz="2400" dirty="0" smtClean="0">
                <a:latin typeface="+mj-lt"/>
              </a:rPr>
              <a:t>Windows 8.x app running on Windows 10</a:t>
            </a:r>
          </a:p>
        </p:txBody>
      </p:sp>
      <p:sp>
        <p:nvSpPr>
          <p:cNvPr id="15" name="Content Placeholder 14"/>
          <p:cNvSpPr>
            <a:spLocks noGrp="1"/>
          </p:cNvSpPr>
          <p:nvPr>
            <p:ph sz="quarter" idx="15"/>
          </p:nvPr>
        </p:nvSpPr>
        <p:spPr/>
        <p:txBody>
          <a:bodyPr/>
          <a:lstStyle/>
          <a:p>
            <a:r>
              <a:rPr lang="en-GB" dirty="0" smtClean="0"/>
              <a:t> </a:t>
            </a:r>
            <a:endParaRPr lang="en-GB" dirty="0"/>
          </a:p>
        </p:txBody>
      </p:sp>
      <p:pic>
        <p:nvPicPr>
          <p:cNvPr id="16" name="Picture 15"/>
          <p:cNvPicPr>
            <a:picLocks noChangeAspect="1"/>
          </p:cNvPicPr>
          <p:nvPr/>
        </p:nvPicPr>
        <p:blipFill>
          <a:blip r:embed="rId4"/>
          <a:stretch>
            <a:fillRect/>
          </a:stretch>
        </p:blipFill>
        <p:spPr>
          <a:xfrm>
            <a:off x="8502779" y="1740513"/>
            <a:ext cx="3038419" cy="1992554"/>
          </a:xfrm>
          <a:prstGeom prst="rect">
            <a:avLst/>
          </a:prstGeom>
        </p:spPr>
      </p:pic>
      <p:pic>
        <p:nvPicPr>
          <p:cNvPr id="17" name="Picture 16"/>
          <p:cNvPicPr>
            <a:picLocks noChangeAspect="1"/>
          </p:cNvPicPr>
          <p:nvPr/>
        </p:nvPicPr>
        <p:blipFill>
          <a:blip r:embed="rId5"/>
          <a:stretch>
            <a:fillRect/>
          </a:stretch>
        </p:blipFill>
        <p:spPr>
          <a:xfrm>
            <a:off x="8502779" y="4400644"/>
            <a:ext cx="3038419" cy="1944499"/>
          </a:xfrm>
          <a:prstGeom prst="rect">
            <a:avLst/>
          </a:prstGeom>
        </p:spPr>
      </p:pic>
      <p:sp>
        <p:nvSpPr>
          <p:cNvPr id="18" name="Oval Callout 17"/>
          <p:cNvSpPr/>
          <p:nvPr/>
        </p:nvSpPr>
        <p:spPr>
          <a:xfrm>
            <a:off x="5656521" y="1990854"/>
            <a:ext cx="2644239" cy="2294067"/>
          </a:xfrm>
          <a:prstGeom prst="wedgeEllipseCallout">
            <a:avLst>
              <a:gd name="adj1" fmla="val 63090"/>
              <a:gd name="adj2" fmla="val -453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pic>
        <p:nvPicPr>
          <p:cNvPr id="19" name="Picture 18"/>
          <p:cNvPicPr>
            <a:picLocks noChangeAspect="1"/>
          </p:cNvPicPr>
          <p:nvPr/>
        </p:nvPicPr>
        <p:blipFill>
          <a:blip r:embed="rId6"/>
          <a:stretch>
            <a:fillRect/>
          </a:stretch>
        </p:blipFill>
        <p:spPr>
          <a:xfrm>
            <a:off x="6047820" y="2361931"/>
            <a:ext cx="1861362" cy="1530624"/>
          </a:xfrm>
          <a:prstGeom prst="rect">
            <a:avLst/>
          </a:prstGeom>
        </p:spPr>
      </p:pic>
      <p:sp>
        <p:nvSpPr>
          <p:cNvPr id="2" name="Oval 1"/>
          <p:cNvSpPr/>
          <p:nvPr/>
        </p:nvSpPr>
        <p:spPr>
          <a:xfrm>
            <a:off x="4040372" y="1860696"/>
            <a:ext cx="893135" cy="87187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Tree>
    <p:extLst>
      <p:ext uri="{BB962C8B-B14F-4D97-AF65-F5344CB8AC3E}">
        <p14:creationId xmlns:p14="http://schemas.microsoft.com/office/powerpoint/2010/main" val="4282997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UWP Apps must show Share UI</a:t>
            </a:r>
            <a:endParaRPr lang="en-GB" dirty="0"/>
          </a:p>
        </p:txBody>
      </p:sp>
      <p:sp>
        <p:nvSpPr>
          <p:cNvPr id="5" name="Text Placeholder 4"/>
          <p:cNvSpPr>
            <a:spLocks noGrp="1"/>
          </p:cNvSpPr>
          <p:nvPr>
            <p:ph type="body" sz="quarter" idx="10"/>
          </p:nvPr>
        </p:nvSpPr>
        <p:spPr/>
        <p:txBody>
          <a:bodyPr/>
          <a:lstStyle/>
          <a:p>
            <a:r>
              <a:rPr lang="en-GB" dirty="0" smtClean="0"/>
              <a:t>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319" y="1204913"/>
            <a:ext cx="5405361" cy="351222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165" y="4985436"/>
            <a:ext cx="9345668" cy="1604260"/>
          </a:xfrm>
          <a:prstGeom prst="rect">
            <a:avLst/>
          </a:prstGeom>
        </p:spPr>
      </p:pic>
      <p:sp>
        <p:nvSpPr>
          <p:cNvPr id="8" name="Oval 7"/>
          <p:cNvSpPr/>
          <p:nvPr/>
        </p:nvSpPr>
        <p:spPr>
          <a:xfrm>
            <a:off x="8133905" y="4359349"/>
            <a:ext cx="478465" cy="4572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Tree>
    <p:extLst>
      <p:ext uri="{BB962C8B-B14F-4D97-AF65-F5344CB8AC3E}">
        <p14:creationId xmlns:p14="http://schemas.microsoft.com/office/powerpoint/2010/main" val="12108078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From Source to Target</a:t>
            </a:r>
            <a:endParaRPr lang="en-US" dirty="0"/>
          </a:p>
        </p:txBody>
      </p:sp>
      <p:sp>
        <p:nvSpPr>
          <p:cNvPr id="3" name="Text Placeholder 2"/>
          <p:cNvSpPr>
            <a:spLocks noGrp="1"/>
          </p:cNvSpPr>
          <p:nvPr>
            <p:ph type="body" sz="quarter" idx="10"/>
          </p:nvPr>
        </p:nvSpPr>
        <p:spPr/>
        <p:txBody>
          <a:bodyPr/>
          <a:lstStyle/>
          <a:p>
            <a:r>
              <a:rPr lang="en-GB" dirty="0" smtClean="0"/>
              <a:t> </a:t>
            </a:r>
            <a:endParaRPr lang="en-GB" dirty="0"/>
          </a:p>
        </p:txBody>
      </p:sp>
      <p:sp>
        <p:nvSpPr>
          <p:cNvPr id="26" name="Rectangle 25"/>
          <p:cNvSpPr/>
          <p:nvPr/>
        </p:nvSpPr>
        <p:spPr bwMode="auto">
          <a:xfrm>
            <a:off x="1001715" y="1187620"/>
            <a:ext cx="3044520" cy="5346446"/>
          </a:xfrm>
          <a:prstGeom prst="rect">
            <a:avLst/>
          </a:prstGeom>
          <a:solidFill>
            <a:schemeClr val="accent1">
              <a:lumMod val="40000"/>
              <a:lumOff val="60000"/>
            </a:schemeClr>
          </a:solidFill>
          <a:ln>
            <a:noFill/>
            <a:headEnd type="none" w="med" len="med"/>
            <a:tailEnd type="none" w="med" len="med"/>
          </a:ln>
          <a:effectLst/>
        </p:spPr>
        <p:txBody>
          <a:bodyPr rot="0" spcFirstLastPara="0" vertOverflow="overflow" horzOverflow="overflow" vert="horz" wrap="square" lIns="91427" tIns="91427" rIns="45713" bIns="91427" numCol="1" spcCol="0" rtlCol="0" fromWordArt="0" anchor="t" anchorCtr="0" forceAA="0" compatLnSpc="1">
            <a:prstTxWarp prst="textNoShape">
              <a:avLst/>
            </a:prstTxWarp>
            <a:normAutofit/>
          </a:bodyPr>
          <a:lstStyle/>
          <a:p>
            <a:pPr>
              <a:lnSpc>
                <a:spcPct val="90000"/>
              </a:lnSpc>
              <a:spcBef>
                <a:spcPct val="20000"/>
              </a:spcBef>
              <a:buSzPct val="90000"/>
              <a:buFont typeface="Arial" pitchFamily="34" charset="0"/>
              <a:buNone/>
            </a:pPr>
            <a:r>
              <a:rPr lang="en-US" sz="2353" spc="-70" dirty="0">
                <a:solidFill>
                  <a:schemeClr val="tx1">
                    <a:alpha val="99000"/>
                  </a:schemeClr>
                </a:solidFill>
                <a:latin typeface="+mj-lt"/>
              </a:rPr>
              <a:t>Source app</a:t>
            </a:r>
          </a:p>
        </p:txBody>
      </p:sp>
      <p:sp>
        <p:nvSpPr>
          <p:cNvPr id="27" name="Rectangle 26"/>
          <p:cNvSpPr/>
          <p:nvPr/>
        </p:nvSpPr>
        <p:spPr bwMode="auto">
          <a:xfrm>
            <a:off x="8198291" y="1187620"/>
            <a:ext cx="3044520" cy="5346446"/>
          </a:xfrm>
          <a:prstGeom prst="rect">
            <a:avLst/>
          </a:prstGeom>
          <a:solidFill>
            <a:schemeClr val="accent1">
              <a:lumMod val="60000"/>
              <a:lumOff val="40000"/>
            </a:schemeClr>
          </a:solidFill>
          <a:ln>
            <a:noFill/>
            <a:headEnd type="none" w="med" len="med"/>
            <a:tailEnd type="none" w="med" len="med"/>
          </a:ln>
          <a:effectLst/>
        </p:spPr>
        <p:txBody>
          <a:bodyPr rot="0" spcFirstLastPara="0" vertOverflow="overflow" horzOverflow="overflow" vert="horz" wrap="square" lIns="91427" tIns="91427" rIns="45713" bIns="91427" numCol="1" spcCol="0" rtlCol="0" fromWordArt="0" anchor="t" anchorCtr="0" forceAA="0" compatLnSpc="1">
            <a:prstTxWarp prst="textNoShape">
              <a:avLst/>
            </a:prstTxWarp>
            <a:normAutofit/>
          </a:bodyPr>
          <a:lstStyle/>
          <a:p>
            <a:pPr>
              <a:lnSpc>
                <a:spcPct val="90000"/>
              </a:lnSpc>
              <a:spcBef>
                <a:spcPct val="20000"/>
              </a:spcBef>
              <a:buSzPct val="90000"/>
              <a:buFont typeface="Arial" pitchFamily="34" charset="0"/>
              <a:buNone/>
            </a:pPr>
            <a:r>
              <a:rPr lang="en-US" sz="2353" spc="-70" dirty="0">
                <a:solidFill>
                  <a:schemeClr val="tx1">
                    <a:alpha val="99000"/>
                  </a:schemeClr>
                </a:solidFill>
                <a:latin typeface="+mj-lt"/>
              </a:rPr>
              <a:t>Share target app</a:t>
            </a:r>
          </a:p>
        </p:txBody>
      </p:sp>
      <p:sp>
        <p:nvSpPr>
          <p:cNvPr id="28" name="Rectangle 27"/>
          <p:cNvSpPr/>
          <p:nvPr/>
        </p:nvSpPr>
        <p:spPr bwMode="auto">
          <a:xfrm>
            <a:off x="4597514" y="1187620"/>
            <a:ext cx="3044520" cy="5346446"/>
          </a:xfrm>
          <a:prstGeom prst="rect">
            <a:avLst/>
          </a:prstGeom>
          <a:solidFill>
            <a:schemeClr val="accent2">
              <a:lumMod val="40000"/>
              <a:lumOff val="60000"/>
            </a:schemeClr>
          </a:solidFill>
          <a:ln>
            <a:noFill/>
            <a:headEnd type="none" w="med" len="med"/>
            <a:tailEnd type="none" w="med" len="med"/>
          </a:ln>
          <a:effectLst/>
        </p:spPr>
        <p:txBody>
          <a:bodyPr rot="0" spcFirstLastPara="0" vertOverflow="overflow" horzOverflow="overflow" vert="horz" wrap="square" lIns="91427" tIns="91427" rIns="45713" bIns="91427" numCol="1" spcCol="0" rtlCol="0" fromWordArt="0" anchor="t" anchorCtr="0" forceAA="0" compatLnSpc="1">
            <a:prstTxWarp prst="textNoShape">
              <a:avLst/>
            </a:prstTxWarp>
            <a:normAutofit/>
          </a:bodyPr>
          <a:lstStyle/>
          <a:p>
            <a:pPr>
              <a:lnSpc>
                <a:spcPct val="90000"/>
              </a:lnSpc>
              <a:spcBef>
                <a:spcPct val="20000"/>
              </a:spcBef>
              <a:buSzPct val="90000"/>
              <a:buFont typeface="Arial" pitchFamily="34" charset="0"/>
              <a:buNone/>
            </a:pPr>
            <a:r>
              <a:rPr lang="en-US" sz="2353" spc="-70" dirty="0">
                <a:solidFill>
                  <a:schemeClr val="tx1">
                    <a:alpha val="99000"/>
                  </a:schemeClr>
                </a:solidFill>
                <a:latin typeface="+mj-lt"/>
              </a:rPr>
              <a:t>Share picker (Shell)</a:t>
            </a:r>
          </a:p>
        </p:txBody>
      </p:sp>
      <p:sp>
        <p:nvSpPr>
          <p:cNvPr id="32" name="Rectangle 31"/>
          <p:cNvSpPr/>
          <p:nvPr/>
        </p:nvSpPr>
        <p:spPr bwMode="auto">
          <a:xfrm>
            <a:off x="4765035" y="1728688"/>
            <a:ext cx="2709478" cy="666654"/>
          </a:xfrm>
          <a:prstGeom prst="rect">
            <a:avLst/>
          </a:prstGeom>
          <a:solidFill>
            <a:schemeClr val="accent4"/>
          </a:solid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User selects “Share” charm (</a:t>
            </a:r>
            <a:r>
              <a:rPr lang="en-US" dirty="0" smtClean="0">
                <a:gradFill>
                  <a:gsLst>
                    <a:gs pos="0">
                      <a:srgbClr val="FFFFFF"/>
                    </a:gs>
                    <a:gs pos="100000">
                      <a:srgbClr val="FFFFFF"/>
                    </a:gs>
                  </a:gsLst>
                  <a:lin ang="5400000" scaled="0"/>
                </a:gradFill>
              </a:rPr>
              <a:t>Windows 8)</a:t>
            </a:r>
            <a:endParaRPr lang="en-US" dirty="0">
              <a:gradFill>
                <a:gsLst>
                  <a:gs pos="0">
                    <a:srgbClr val="FFFFFF"/>
                  </a:gs>
                  <a:gs pos="100000">
                    <a:srgbClr val="FFFFFF"/>
                  </a:gs>
                </a:gsLst>
                <a:lin ang="5400000" scaled="0"/>
              </a:gradFill>
            </a:endParaRPr>
          </a:p>
        </p:txBody>
      </p:sp>
      <p:sp>
        <p:nvSpPr>
          <p:cNvPr id="39" name="Rectangle 38"/>
          <p:cNvSpPr/>
          <p:nvPr/>
        </p:nvSpPr>
        <p:spPr bwMode="auto">
          <a:xfrm>
            <a:off x="8366669" y="4445795"/>
            <a:ext cx="2709478" cy="6388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Activated for sharing </a:t>
            </a:r>
          </a:p>
        </p:txBody>
      </p:sp>
      <p:sp>
        <p:nvSpPr>
          <p:cNvPr id="42" name="Rectangle 41"/>
          <p:cNvSpPr/>
          <p:nvPr/>
        </p:nvSpPr>
        <p:spPr bwMode="auto">
          <a:xfrm>
            <a:off x="1169237" y="1728688"/>
            <a:ext cx="2709478" cy="6666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Registers with the </a:t>
            </a:r>
            <a:r>
              <a:rPr lang="en-US" dirty="0" err="1">
                <a:gradFill>
                  <a:gsLst>
                    <a:gs pos="0">
                      <a:srgbClr val="FFFFFF"/>
                    </a:gs>
                    <a:gs pos="100000">
                      <a:srgbClr val="FFFFFF"/>
                    </a:gs>
                  </a:gsLst>
                  <a:lin ang="5400000" scaled="0"/>
                </a:gradFill>
              </a:rPr>
              <a:t>DataTransfer</a:t>
            </a:r>
            <a:r>
              <a:rPr lang="en-US" dirty="0">
                <a:gradFill>
                  <a:gsLst>
                    <a:gs pos="0">
                      <a:srgbClr val="FFFFFF"/>
                    </a:gs>
                    <a:gs pos="100000">
                      <a:srgbClr val="FFFFFF"/>
                    </a:gs>
                  </a:gsLst>
                  <a:lin ang="5400000" scaled="0"/>
                </a:gradFill>
              </a:rPr>
              <a:t> Manager</a:t>
            </a:r>
          </a:p>
        </p:txBody>
      </p:sp>
      <p:sp>
        <p:nvSpPr>
          <p:cNvPr id="60" name="Rectangle 59"/>
          <p:cNvSpPr/>
          <p:nvPr/>
        </p:nvSpPr>
        <p:spPr bwMode="auto">
          <a:xfrm>
            <a:off x="4765034" y="3251670"/>
            <a:ext cx="2709478" cy="6666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Filters list of Target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Apps</a:t>
            </a:r>
          </a:p>
        </p:txBody>
      </p:sp>
      <p:sp>
        <p:nvSpPr>
          <p:cNvPr id="61" name="Rectangle 60"/>
          <p:cNvSpPr/>
          <p:nvPr/>
        </p:nvSpPr>
        <p:spPr bwMode="auto">
          <a:xfrm>
            <a:off x="4765034" y="3999552"/>
            <a:ext cx="2709478" cy="6674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User selects Target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App</a:t>
            </a:r>
          </a:p>
        </p:txBody>
      </p:sp>
      <p:sp>
        <p:nvSpPr>
          <p:cNvPr id="62" name="Rectangle 61"/>
          <p:cNvSpPr/>
          <p:nvPr/>
        </p:nvSpPr>
        <p:spPr bwMode="auto">
          <a:xfrm>
            <a:off x="8366669" y="5152948"/>
            <a:ext cx="2709478" cy="6253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1" rIns="0"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Processes </a:t>
            </a:r>
            <a:br>
              <a:rPr lang="en-US" dirty="0">
                <a:gradFill>
                  <a:gsLst>
                    <a:gs pos="0">
                      <a:srgbClr val="FFFFFF"/>
                    </a:gs>
                    <a:gs pos="100000">
                      <a:srgbClr val="FFFFFF"/>
                    </a:gs>
                  </a:gsLst>
                  <a:lin ang="5400000" scaled="0"/>
                </a:gradFill>
              </a:rPr>
            </a:br>
            <a:r>
              <a:rPr lang="en-US" dirty="0" err="1">
                <a:gradFill>
                  <a:gsLst>
                    <a:gs pos="0">
                      <a:srgbClr val="FFFFFF"/>
                    </a:gs>
                    <a:gs pos="100000">
                      <a:srgbClr val="FFFFFF"/>
                    </a:gs>
                  </a:gsLst>
                  <a:lin ang="5400000" scaled="0"/>
                </a:gradFill>
              </a:rPr>
              <a:t>DataPackage</a:t>
            </a:r>
            <a:r>
              <a:rPr lang="en-US" dirty="0">
                <a:gradFill>
                  <a:gsLst>
                    <a:gs pos="0">
                      <a:srgbClr val="FFFFFF"/>
                    </a:gs>
                    <a:gs pos="100000">
                      <a:srgbClr val="FFFFFF"/>
                    </a:gs>
                  </a:gsLst>
                  <a:lin ang="5400000" scaled="0"/>
                </a:gradFill>
              </a:rPr>
              <a:t> contents</a:t>
            </a:r>
          </a:p>
        </p:txBody>
      </p:sp>
      <p:sp>
        <p:nvSpPr>
          <p:cNvPr id="65" name="Rectangle 64"/>
          <p:cNvSpPr/>
          <p:nvPr/>
        </p:nvSpPr>
        <p:spPr bwMode="auto">
          <a:xfrm>
            <a:off x="8366669" y="5869121"/>
            <a:ext cx="2709478" cy="5728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Reports Complete</a:t>
            </a:r>
          </a:p>
        </p:txBody>
      </p:sp>
      <p:sp>
        <p:nvSpPr>
          <p:cNvPr id="66" name="Rectangle 65"/>
          <p:cNvSpPr/>
          <p:nvPr/>
        </p:nvSpPr>
        <p:spPr bwMode="auto">
          <a:xfrm>
            <a:off x="1156614" y="3966505"/>
            <a:ext cx="2709478" cy="6674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Completes </a:t>
            </a:r>
            <a:r>
              <a:rPr lang="en-US" dirty="0" err="1">
                <a:gradFill>
                  <a:gsLst>
                    <a:gs pos="0">
                      <a:srgbClr val="FFFFFF"/>
                    </a:gs>
                    <a:gs pos="100000">
                      <a:srgbClr val="FFFFFF"/>
                    </a:gs>
                  </a:gsLst>
                  <a:lin ang="5400000" scaled="0"/>
                </a:gradFill>
              </a:rPr>
              <a:t>Async</a:t>
            </a:r>
            <a:r>
              <a:rPr lang="en-US" dirty="0">
                <a:gradFill>
                  <a:gsLst>
                    <a:gs pos="0">
                      <a:srgbClr val="FFFFFF"/>
                    </a:gs>
                    <a:gs pos="100000">
                      <a:srgbClr val="FFFFFF"/>
                    </a:gs>
                  </a:gsLst>
                  <a:lin ang="5400000" scaled="0"/>
                </a:gradFill>
              </a:rPr>
              <a:t>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calls and returns</a:t>
            </a:r>
          </a:p>
        </p:txBody>
      </p:sp>
      <p:sp>
        <p:nvSpPr>
          <p:cNvPr id="71" name="Rectangle 70"/>
          <p:cNvSpPr/>
          <p:nvPr/>
        </p:nvSpPr>
        <p:spPr bwMode="auto">
          <a:xfrm>
            <a:off x="1168379" y="3221857"/>
            <a:ext cx="2709478" cy="6666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Receives event and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fills </a:t>
            </a:r>
            <a:r>
              <a:rPr lang="en-US" dirty="0" err="1">
                <a:gradFill>
                  <a:gsLst>
                    <a:gs pos="0">
                      <a:srgbClr val="FFFFFF"/>
                    </a:gs>
                    <a:gs pos="100000">
                      <a:srgbClr val="FFFFFF"/>
                    </a:gs>
                  </a:gsLst>
                  <a:lin ang="5400000" scaled="0"/>
                </a:gradFill>
              </a:rPr>
              <a:t>DataPackage</a:t>
            </a:r>
            <a:endParaRPr lang="en-US" dirty="0">
              <a:gradFill>
                <a:gsLst>
                  <a:gs pos="0">
                    <a:srgbClr val="FFFFFF"/>
                  </a:gs>
                  <a:gs pos="100000">
                    <a:srgbClr val="FFFFFF"/>
                  </a:gs>
                </a:gsLst>
                <a:lin ang="5400000" scaled="0"/>
              </a:gradFill>
            </a:endParaRPr>
          </a:p>
        </p:txBody>
      </p:sp>
      <p:sp>
        <p:nvSpPr>
          <p:cNvPr id="72" name="TextBox 71"/>
          <p:cNvSpPr txBox="1"/>
          <p:nvPr/>
        </p:nvSpPr>
        <p:spPr>
          <a:xfrm>
            <a:off x="1172727" y="5201415"/>
            <a:ext cx="2868529" cy="724143"/>
          </a:xfrm>
          <a:prstGeom prst="rect">
            <a:avLst/>
          </a:prstGeom>
          <a:noFill/>
        </p:spPr>
        <p:txBody>
          <a:bodyPr wrap="square" lIns="0" tIns="0" rIns="0" bIns="0" rtlCol="0">
            <a:spAutoFit/>
          </a:bodyPr>
          <a:lstStyle>
            <a:defPPr>
              <a:defRPr lang="en-US"/>
            </a:defPPr>
            <a:lvl1pPr algn="ctr">
              <a:defRPr sz="2400">
                <a:solidFill>
                  <a:schemeClr val="bg2">
                    <a:lumMod val="50000"/>
                    <a:alpha val="99000"/>
                  </a:schemeClr>
                </a:solidFill>
              </a:defRPr>
            </a:lvl1pPr>
          </a:lstStyle>
          <a:p>
            <a:pPr algn="l"/>
            <a:r>
              <a:rPr lang="en-US" sz="2353" dirty="0" err="1">
                <a:solidFill>
                  <a:srgbClr val="000000">
                    <a:alpha val="99000"/>
                  </a:srgbClr>
                </a:solidFill>
                <a:latin typeface="+mj-lt"/>
              </a:rPr>
              <a:t>DataPackage</a:t>
            </a:r>
            <a:r>
              <a:rPr lang="en-US" sz="2353" dirty="0">
                <a:solidFill>
                  <a:srgbClr val="000000">
                    <a:alpha val="99000"/>
                  </a:srgbClr>
                </a:solidFill>
                <a:latin typeface="+mj-lt"/>
              </a:rPr>
              <a:t> lives in source application</a:t>
            </a:r>
          </a:p>
        </p:txBody>
      </p:sp>
      <p:sp>
        <p:nvSpPr>
          <p:cNvPr id="73" name="Rectangle 72"/>
          <p:cNvSpPr/>
          <p:nvPr/>
        </p:nvSpPr>
        <p:spPr bwMode="auto">
          <a:xfrm>
            <a:off x="4762986" y="4745220"/>
            <a:ext cx="2709478" cy="6674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Activate Target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as kind </a:t>
            </a:r>
            <a:r>
              <a:rPr lang="en-US" dirty="0" err="1">
                <a:gradFill>
                  <a:gsLst>
                    <a:gs pos="0">
                      <a:srgbClr val="FFFFFF"/>
                    </a:gs>
                    <a:gs pos="100000">
                      <a:srgbClr val="FFFFFF"/>
                    </a:gs>
                  </a:gsLst>
                  <a:lin ang="5400000" scaled="0"/>
                </a:gradFill>
              </a:rPr>
              <a:t>shareTarget</a:t>
            </a:r>
            <a:endParaRPr lang="en-US" dirty="0">
              <a:gradFill>
                <a:gsLst>
                  <a:gs pos="0">
                    <a:srgbClr val="FFFFFF"/>
                  </a:gs>
                  <a:gs pos="100000">
                    <a:srgbClr val="FFFFFF"/>
                  </a:gs>
                </a:gsLst>
                <a:lin ang="5400000" scaled="0"/>
              </a:gradFill>
            </a:endParaRPr>
          </a:p>
        </p:txBody>
      </p:sp>
      <p:cxnSp>
        <p:nvCxnSpPr>
          <p:cNvPr id="74" name="Straight Arrow Connector 73"/>
          <p:cNvCxnSpPr/>
          <p:nvPr/>
        </p:nvCxnSpPr>
        <p:spPr>
          <a:xfrm flipH="1">
            <a:off x="3866092" y="6259227"/>
            <a:ext cx="4428909" cy="0"/>
          </a:xfrm>
          <a:prstGeom prst="straightConnector1">
            <a:avLst/>
          </a:prstGeom>
          <a:ln w="25400">
            <a:solidFill>
              <a:schemeClr val="accent3"/>
            </a:solidFill>
            <a:prstDash val="solid"/>
            <a:miter lim="800000"/>
            <a:headEnd type="none"/>
            <a:tailEnd type="arrow"/>
          </a:ln>
        </p:spPr>
        <p:style>
          <a:lnRef idx="1">
            <a:schemeClr val="accent6"/>
          </a:lnRef>
          <a:fillRef idx="0">
            <a:schemeClr val="accent6"/>
          </a:fillRef>
          <a:effectRef idx="0">
            <a:schemeClr val="accent6"/>
          </a:effectRef>
          <a:fontRef idx="minor">
            <a:schemeClr val="tx1"/>
          </a:fontRef>
        </p:style>
      </p:cxnSp>
      <p:cxnSp>
        <p:nvCxnSpPr>
          <p:cNvPr id="76" name="Elbow Connector 75"/>
          <p:cNvCxnSpPr>
            <a:stCxn id="66" idx="3"/>
            <a:endCxn id="60" idx="1"/>
          </p:cNvCxnSpPr>
          <p:nvPr/>
        </p:nvCxnSpPr>
        <p:spPr>
          <a:xfrm flipV="1">
            <a:off x="3866092" y="3584998"/>
            <a:ext cx="898941" cy="715216"/>
          </a:xfrm>
          <a:prstGeom prst="bentConnector3">
            <a:avLst>
              <a:gd name="adj1" fmla="val 50000"/>
            </a:avLst>
          </a:prstGeom>
          <a:ln w="25400">
            <a:solidFill>
              <a:schemeClr val="accent3"/>
            </a:solidFill>
            <a:prstDash val="solid"/>
            <a:miter lim="800000"/>
            <a:headEnd type="none"/>
            <a:tailEnd type="arrow"/>
          </a:ln>
        </p:spPr>
        <p:style>
          <a:lnRef idx="1">
            <a:schemeClr val="accent6"/>
          </a:lnRef>
          <a:fillRef idx="0">
            <a:schemeClr val="accent6"/>
          </a:fillRef>
          <a:effectRef idx="0">
            <a:schemeClr val="accent6"/>
          </a:effectRef>
          <a:fontRef idx="minor">
            <a:schemeClr val="tx1"/>
          </a:fontRef>
        </p:style>
      </p:cxnSp>
      <p:cxnSp>
        <p:nvCxnSpPr>
          <p:cNvPr id="77" name="Elbow Connector 76"/>
          <p:cNvCxnSpPr>
            <a:endCxn id="71" idx="3"/>
          </p:cNvCxnSpPr>
          <p:nvPr/>
        </p:nvCxnSpPr>
        <p:spPr>
          <a:xfrm rot="10800000" flipV="1">
            <a:off x="3877858" y="2838278"/>
            <a:ext cx="977643" cy="716906"/>
          </a:xfrm>
          <a:prstGeom prst="bentConnector3">
            <a:avLst>
              <a:gd name="adj1" fmla="val 65684"/>
            </a:avLst>
          </a:prstGeom>
          <a:ln w="25400">
            <a:solidFill>
              <a:schemeClr val="accent3"/>
            </a:solidFill>
            <a:prstDash val="solid"/>
            <a:miter lim="800000"/>
            <a:headEnd type="none"/>
            <a:tailEnd type="arrow"/>
          </a:ln>
        </p:spPr>
        <p:style>
          <a:lnRef idx="1">
            <a:schemeClr val="accent6"/>
          </a:lnRef>
          <a:fillRef idx="0">
            <a:schemeClr val="accent6"/>
          </a:fillRef>
          <a:effectRef idx="0">
            <a:schemeClr val="accent6"/>
          </a:effectRef>
          <a:fontRef idx="minor">
            <a:schemeClr val="tx1"/>
          </a:fontRef>
        </p:style>
      </p:cxnSp>
      <p:sp>
        <p:nvSpPr>
          <p:cNvPr id="30" name="Rectangle 29"/>
          <p:cNvSpPr/>
          <p:nvPr/>
        </p:nvSpPr>
        <p:spPr bwMode="auto">
          <a:xfrm>
            <a:off x="1168379" y="2473337"/>
            <a:ext cx="2709478" cy="6666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User selects “Share” UI </a:t>
            </a:r>
            <a:r>
              <a:rPr lang="en-US" dirty="0" smtClean="0">
                <a:gradFill>
                  <a:gsLst>
                    <a:gs pos="0">
                      <a:srgbClr val="FFFFFF"/>
                    </a:gs>
                    <a:gs pos="100000">
                      <a:srgbClr val="FFFFFF"/>
                    </a:gs>
                  </a:gsLst>
                  <a:lin ang="5400000" scaled="0"/>
                </a:gradFill>
              </a:rPr>
              <a:t>(UWP &amp; WP8.1)</a:t>
            </a:r>
            <a:endParaRPr lang="en-US" dirty="0">
              <a:gradFill>
                <a:gsLst>
                  <a:gs pos="0">
                    <a:srgbClr val="FFFFFF"/>
                  </a:gs>
                  <a:gs pos="100000">
                    <a:srgbClr val="FFFFFF"/>
                  </a:gs>
                </a:gsLst>
                <a:lin ang="5400000" scaled="0"/>
              </a:gradFill>
            </a:endParaRPr>
          </a:p>
        </p:txBody>
      </p:sp>
      <p:sp>
        <p:nvSpPr>
          <p:cNvPr id="33" name="Rectangle 32"/>
          <p:cNvSpPr/>
          <p:nvPr/>
        </p:nvSpPr>
        <p:spPr bwMode="auto">
          <a:xfrm>
            <a:off x="4765035" y="2503986"/>
            <a:ext cx="2709478" cy="6666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rPr>
              <a:t>Active app is sent event</a:t>
            </a:r>
          </a:p>
        </p:txBody>
      </p:sp>
      <p:cxnSp>
        <p:nvCxnSpPr>
          <p:cNvPr id="20" name="Straight Arrow Connector 19"/>
          <p:cNvCxnSpPr/>
          <p:nvPr/>
        </p:nvCxnSpPr>
        <p:spPr>
          <a:xfrm>
            <a:off x="3877857" y="2681636"/>
            <a:ext cx="887178" cy="0"/>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2" idx="2"/>
            <a:endCxn id="33" idx="0"/>
          </p:cNvCxnSpPr>
          <p:nvPr/>
        </p:nvCxnSpPr>
        <p:spPr>
          <a:xfrm>
            <a:off x="6119774" y="2395343"/>
            <a:ext cx="0" cy="108643"/>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73" idx="3"/>
            <a:endCxn id="39" idx="1"/>
          </p:cNvCxnSpPr>
          <p:nvPr/>
        </p:nvCxnSpPr>
        <p:spPr>
          <a:xfrm flipV="1">
            <a:off x="7472463" y="4765210"/>
            <a:ext cx="894205" cy="313719"/>
          </a:xfrm>
          <a:prstGeom prst="bentConnector3">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344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wipe(up)">
                                      <p:cBhvr>
                                        <p:cTn id="26" dur="500"/>
                                        <p:tgtEl>
                                          <p:spTgt spid="77"/>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childTnLst>
                          </p:cTn>
                        </p:par>
                        <p:par>
                          <p:cTn id="36" fill="hold">
                            <p:stCondLst>
                              <p:cond delay="500"/>
                            </p:stCondLst>
                            <p:childTnLst>
                              <p:par>
                                <p:cTn id="37" presetID="22" presetClass="exit" presetSubtype="8" fill="hold" nodeType="afterEffect">
                                  <p:stCondLst>
                                    <p:cond delay="0"/>
                                  </p:stCondLst>
                                  <p:childTnLst>
                                    <p:animEffect transition="out" filter="wipe(left)">
                                      <p:cBhvr>
                                        <p:cTn id="38" dur="500"/>
                                        <p:tgtEl>
                                          <p:spTgt spid="77"/>
                                        </p:tgtEl>
                                      </p:cBhvr>
                                    </p:animEffect>
                                    <p:set>
                                      <p:cBhvr>
                                        <p:cTn id="39" dur="1" fill="hold">
                                          <p:stCondLst>
                                            <p:cond delay="499"/>
                                          </p:stCondLst>
                                        </p:cTn>
                                        <p:tgtEl>
                                          <p:spTgt spid="7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wipe(down)">
                                      <p:cBhvr>
                                        <p:cTn id="44" dur="500"/>
                                        <p:tgtEl>
                                          <p:spTgt spid="76"/>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par>
                          <p:cTn id="54" fill="hold">
                            <p:stCondLst>
                              <p:cond delay="500"/>
                            </p:stCondLst>
                            <p:childTnLst>
                              <p:par>
                                <p:cTn id="55" presetID="22" presetClass="exit" presetSubtype="2" fill="hold" nodeType="afterEffect">
                                  <p:stCondLst>
                                    <p:cond delay="0"/>
                                  </p:stCondLst>
                                  <p:childTnLst>
                                    <p:animEffect transition="out" filter="wipe(right)">
                                      <p:cBhvr>
                                        <p:cTn id="56" dur="500"/>
                                        <p:tgtEl>
                                          <p:spTgt spid="76"/>
                                        </p:tgtEl>
                                      </p:cBhvr>
                                    </p:animEffect>
                                    <p:set>
                                      <p:cBhvr>
                                        <p:cTn id="57" dur="1" fill="hold">
                                          <p:stCondLst>
                                            <p:cond delay="499"/>
                                          </p:stCondLst>
                                        </p:cTn>
                                        <p:tgtEl>
                                          <p:spTgt spid="7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500"/>
                                        <p:tgtEl>
                                          <p:spTgt spid="65"/>
                                        </p:tgtEl>
                                      </p:cBhvr>
                                    </p:animEffect>
                                  </p:childTnLst>
                                </p:cTn>
                              </p:par>
                            </p:childTnLst>
                          </p:cTn>
                        </p:par>
                        <p:par>
                          <p:cTn id="79" fill="hold">
                            <p:stCondLst>
                              <p:cond delay="500"/>
                            </p:stCondLst>
                            <p:childTnLst>
                              <p:par>
                                <p:cTn id="80" presetID="22" presetClass="entr" presetSubtype="2" fill="hold" nodeType="after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wipe(right)">
                                      <p:cBhvr>
                                        <p:cTn id="82" dur="500"/>
                                        <p:tgtEl>
                                          <p:spTgt spid="74"/>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childTnLst>
                          </p:cTn>
                        </p:par>
                        <p:par>
                          <p:cTn id="87" fill="hold">
                            <p:stCondLst>
                              <p:cond delay="1500"/>
                            </p:stCondLst>
                            <p:childTnLst>
                              <p:par>
                                <p:cTn id="88" presetID="10" presetClass="entr" presetSubtype="0"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2" grpId="0" animBg="1"/>
      <p:bldP spid="39" grpId="0" animBg="1"/>
      <p:bldP spid="42" grpId="0" animBg="1"/>
      <p:bldP spid="60" grpId="0" animBg="1"/>
      <p:bldP spid="61" grpId="0" animBg="1"/>
      <p:bldP spid="62" grpId="0" animBg="1"/>
      <p:bldP spid="65" grpId="0" animBg="1"/>
      <p:bldP spid="66" grpId="0" animBg="1"/>
      <p:bldP spid="71" grpId="0" animBg="1"/>
      <p:bldP spid="72" grpId="0"/>
      <p:bldP spid="73" grpId="0" animBg="1"/>
      <p:bldP spid="30"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Implementing a Share Source</a:t>
            </a:r>
            <a:endParaRPr lang="en-GB" dirty="0"/>
          </a:p>
        </p:txBody>
      </p:sp>
      <p:sp>
        <p:nvSpPr>
          <p:cNvPr id="6" name="Slide Number Placeholder 5"/>
          <p:cNvSpPr>
            <a:spLocks noGrp="1"/>
          </p:cNvSpPr>
          <p:nvPr>
            <p:ph type="sldNum" sz="quarter" idx="12"/>
          </p:nvPr>
        </p:nvSpPr>
        <p:spPr/>
        <p:txBody>
          <a:bodyPr/>
          <a:lstStyle/>
          <a:p>
            <a:fld id="{2775DF8E-1151-4C45-8C93-3AB060627CA9}" type="slidenum">
              <a:rPr lang="en-US" smtClean="0"/>
              <a:pPr/>
              <a:t>16</a:t>
            </a:fld>
            <a:endParaRPr lang="en-US"/>
          </a:p>
        </p:txBody>
      </p:sp>
    </p:spTree>
    <p:extLst>
      <p:ext uri="{BB962C8B-B14F-4D97-AF65-F5344CB8AC3E}">
        <p14:creationId xmlns:p14="http://schemas.microsoft.com/office/powerpoint/2010/main" val="233332038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Implementing share source </a:t>
            </a:r>
            <a:endParaRPr lang="en-US" dirty="0"/>
          </a:p>
        </p:txBody>
      </p:sp>
      <p:sp>
        <p:nvSpPr>
          <p:cNvPr id="2" name="Text Placeholder 1"/>
          <p:cNvSpPr>
            <a:spLocks noGrp="1"/>
          </p:cNvSpPr>
          <p:nvPr>
            <p:ph type="body" sz="quarter" idx="4294967295"/>
          </p:nvPr>
        </p:nvSpPr>
        <p:spPr>
          <a:xfrm>
            <a:off x="270512" y="1311275"/>
            <a:ext cx="11652250" cy="4791813"/>
          </a:xfrm>
          <a:solidFill>
            <a:schemeClr val="bg1">
              <a:lumMod val="95000"/>
            </a:schemeClr>
          </a:solidFill>
        </p:spPr>
        <p:txBody>
          <a:bodyPr/>
          <a:lstStyle/>
          <a:p>
            <a:r>
              <a:rPr lang="en-GB" sz="1800" dirty="0">
                <a:solidFill>
                  <a:srgbClr val="0000FF"/>
                </a:solidFill>
                <a:highlight>
                  <a:srgbClr val="F2F2F2"/>
                </a:highlight>
                <a:latin typeface="Consolas" panose="020B0609020204030204" pitchFamily="49" charset="0"/>
              </a:rPr>
              <a:t/>
            </a:r>
            <a:br>
              <a:rPr lang="en-GB" sz="1800" dirty="0">
                <a:solidFill>
                  <a:srgbClr val="0000FF"/>
                </a:solidFill>
                <a:highlight>
                  <a:srgbClr val="F2F2F2"/>
                </a:highlight>
                <a:latin typeface="Consolas" panose="020B0609020204030204" pitchFamily="49" charset="0"/>
              </a:rPr>
            </a:br>
            <a:r>
              <a:rPr lang="en-GB" sz="1800" dirty="0" smtClean="0">
                <a:solidFill>
                  <a:srgbClr val="0000FF"/>
                </a:solidFill>
                <a:highlight>
                  <a:srgbClr val="F2F2F2"/>
                </a:highlight>
                <a:latin typeface="Consolas" panose="020B0609020204030204" pitchFamily="49" charset="0"/>
              </a:rPr>
              <a:t>protected</a:t>
            </a:r>
            <a:r>
              <a:rPr lang="en-GB" sz="1800" dirty="0" smtClean="0">
                <a:solidFill>
                  <a:srgbClr val="000000"/>
                </a:solidFill>
                <a:highlight>
                  <a:srgbClr val="F2F2F2"/>
                </a:highlight>
                <a:latin typeface="Consolas" panose="020B0609020204030204" pitchFamily="49" charset="0"/>
              </a:rPr>
              <a:t> </a:t>
            </a:r>
            <a:r>
              <a:rPr lang="en-GB" sz="1800" dirty="0">
                <a:solidFill>
                  <a:srgbClr val="0000FF"/>
                </a:solidFill>
                <a:highlight>
                  <a:srgbClr val="F2F2F2"/>
                </a:highlight>
                <a:latin typeface="Consolas" panose="020B0609020204030204" pitchFamily="49" charset="0"/>
              </a:rPr>
              <a:t>override</a:t>
            </a:r>
            <a:r>
              <a:rPr lang="en-GB" sz="1800" dirty="0">
                <a:solidFill>
                  <a:srgbClr val="000000"/>
                </a:solidFill>
                <a:highlight>
                  <a:srgbClr val="F2F2F2"/>
                </a:highlight>
                <a:latin typeface="Consolas" panose="020B0609020204030204" pitchFamily="49" charset="0"/>
              </a:rPr>
              <a:t> </a:t>
            </a:r>
            <a:r>
              <a:rPr lang="en-GB" sz="1800" dirty="0">
                <a:solidFill>
                  <a:srgbClr val="0000FF"/>
                </a:solidFill>
                <a:highlight>
                  <a:srgbClr val="F2F2F2"/>
                </a:highlight>
                <a:latin typeface="Consolas" panose="020B0609020204030204" pitchFamily="49" charset="0"/>
              </a:rPr>
              <a:t>void</a:t>
            </a:r>
            <a:r>
              <a:rPr lang="en-GB" sz="1800" dirty="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OnNavigatedTo</a:t>
            </a:r>
            <a:r>
              <a:rPr lang="en-GB" sz="1800" dirty="0">
                <a:solidFill>
                  <a:srgbClr val="000000"/>
                </a:solidFill>
                <a:highlight>
                  <a:srgbClr val="F2F2F2"/>
                </a:highlight>
                <a:latin typeface="Consolas" panose="020B0609020204030204" pitchFamily="49" charset="0"/>
              </a:rPr>
              <a:t>(</a:t>
            </a:r>
            <a:r>
              <a:rPr lang="en-GB" sz="1800" dirty="0" err="1">
                <a:solidFill>
                  <a:srgbClr val="2B91AF"/>
                </a:solidFill>
                <a:highlight>
                  <a:srgbClr val="F2F2F2"/>
                </a:highlight>
                <a:latin typeface="Consolas" panose="020B0609020204030204" pitchFamily="49" charset="0"/>
              </a:rPr>
              <a:t>NavigationEventArgs</a:t>
            </a:r>
            <a:r>
              <a:rPr lang="en-GB" sz="1800" dirty="0">
                <a:solidFill>
                  <a:srgbClr val="000000"/>
                </a:solidFill>
                <a:highlight>
                  <a:srgbClr val="F2F2F2"/>
                </a:highlight>
                <a:latin typeface="Consolas" panose="020B0609020204030204" pitchFamily="49" charset="0"/>
              </a:rPr>
              <a:t> e</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2B91AF"/>
                </a:solidFill>
                <a:highlight>
                  <a:srgbClr val="F2F2F2"/>
                </a:highlight>
                <a:latin typeface="Consolas" panose="020B0609020204030204" pitchFamily="49" charset="0"/>
              </a:rPr>
              <a:t>DataTransferManager</a:t>
            </a:r>
            <a:r>
              <a:rPr lang="en-GB" sz="1800" dirty="0" err="1">
                <a:solidFill>
                  <a:srgbClr val="000000"/>
                </a:solidFill>
                <a:highlight>
                  <a:srgbClr val="F2F2F2"/>
                </a:highlight>
                <a:latin typeface="Consolas" panose="020B0609020204030204" pitchFamily="49" charset="0"/>
              </a:rPr>
              <a:t>.GetForCurrentView</a:t>
            </a:r>
            <a:r>
              <a:rPr lang="en-GB" sz="1800" dirty="0">
                <a:solidFill>
                  <a:srgbClr val="000000"/>
                </a:solidFill>
                <a:highlight>
                  <a:srgbClr val="F2F2F2"/>
                </a:highlight>
                <a:latin typeface="Consolas" panose="020B0609020204030204" pitchFamily="49" charset="0"/>
              </a:rPr>
              <a:t>().</a:t>
            </a:r>
            <a:r>
              <a:rPr lang="en-GB" sz="1800" dirty="0" err="1">
                <a:solidFill>
                  <a:srgbClr val="000000"/>
                </a:solidFill>
                <a:highlight>
                  <a:srgbClr val="F2F2F2"/>
                </a:highlight>
                <a:latin typeface="Consolas" panose="020B0609020204030204" pitchFamily="49" charset="0"/>
              </a:rPr>
              <a:t>DataRequested</a:t>
            </a:r>
            <a:r>
              <a:rPr lang="en-GB" sz="1800" dirty="0">
                <a:solidFill>
                  <a:srgbClr val="000000"/>
                </a:solidFill>
                <a:highlight>
                  <a:srgbClr val="F2F2F2"/>
                </a:highlight>
                <a:latin typeface="Consolas" panose="020B0609020204030204" pitchFamily="49" charset="0"/>
              </a:rPr>
              <a:t> += </a:t>
            </a:r>
            <a:r>
              <a:rPr lang="en-GB" sz="1800" dirty="0" err="1">
                <a:solidFill>
                  <a:srgbClr val="000000"/>
                </a:solidFill>
                <a:highlight>
                  <a:srgbClr val="F2F2F2"/>
                </a:highlight>
                <a:latin typeface="Consolas" panose="020B0609020204030204" pitchFamily="49" charset="0"/>
              </a:rPr>
              <a:t>OnShareDataRequested</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FF"/>
                </a:solidFill>
                <a:highlight>
                  <a:srgbClr val="F2F2F2"/>
                </a:highlight>
                <a:latin typeface="Consolas" panose="020B0609020204030204" pitchFamily="49" charset="0"/>
              </a:rPr>
              <a:t>protected</a:t>
            </a:r>
            <a:r>
              <a:rPr lang="en-GB" sz="1800" dirty="0" smtClean="0">
                <a:solidFill>
                  <a:srgbClr val="000000"/>
                </a:solidFill>
                <a:highlight>
                  <a:srgbClr val="F2F2F2"/>
                </a:highlight>
                <a:latin typeface="Consolas" panose="020B0609020204030204" pitchFamily="49" charset="0"/>
              </a:rPr>
              <a:t> </a:t>
            </a:r>
            <a:r>
              <a:rPr lang="en-GB" sz="1800" dirty="0">
                <a:solidFill>
                  <a:srgbClr val="0000FF"/>
                </a:solidFill>
                <a:highlight>
                  <a:srgbClr val="F2F2F2"/>
                </a:highlight>
                <a:latin typeface="Consolas" panose="020B0609020204030204" pitchFamily="49" charset="0"/>
              </a:rPr>
              <a:t>override</a:t>
            </a:r>
            <a:r>
              <a:rPr lang="en-GB" sz="1800" dirty="0">
                <a:solidFill>
                  <a:srgbClr val="000000"/>
                </a:solidFill>
                <a:highlight>
                  <a:srgbClr val="F2F2F2"/>
                </a:highlight>
                <a:latin typeface="Consolas" panose="020B0609020204030204" pitchFamily="49" charset="0"/>
              </a:rPr>
              <a:t> </a:t>
            </a:r>
            <a:r>
              <a:rPr lang="en-GB" sz="1800" dirty="0">
                <a:solidFill>
                  <a:srgbClr val="0000FF"/>
                </a:solidFill>
                <a:highlight>
                  <a:srgbClr val="F2F2F2"/>
                </a:highlight>
                <a:latin typeface="Consolas" panose="020B0609020204030204" pitchFamily="49" charset="0"/>
              </a:rPr>
              <a:t>void</a:t>
            </a:r>
            <a:r>
              <a:rPr lang="en-GB" sz="1800" dirty="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OnNavigatedFrom</a:t>
            </a:r>
            <a:r>
              <a:rPr lang="en-GB" sz="1800" dirty="0">
                <a:solidFill>
                  <a:srgbClr val="000000"/>
                </a:solidFill>
                <a:highlight>
                  <a:srgbClr val="F2F2F2"/>
                </a:highlight>
                <a:latin typeface="Consolas" panose="020B0609020204030204" pitchFamily="49" charset="0"/>
              </a:rPr>
              <a:t>(</a:t>
            </a:r>
            <a:r>
              <a:rPr lang="en-GB" sz="1800" dirty="0" err="1">
                <a:solidFill>
                  <a:srgbClr val="2B91AF"/>
                </a:solidFill>
                <a:highlight>
                  <a:srgbClr val="F2F2F2"/>
                </a:highlight>
                <a:latin typeface="Consolas" panose="020B0609020204030204" pitchFamily="49" charset="0"/>
              </a:rPr>
              <a:t>NavigationEventArgs</a:t>
            </a:r>
            <a:r>
              <a:rPr lang="en-GB" sz="1800" dirty="0">
                <a:solidFill>
                  <a:srgbClr val="000000"/>
                </a:solidFill>
                <a:highlight>
                  <a:srgbClr val="F2F2F2"/>
                </a:highlight>
                <a:latin typeface="Consolas" panose="020B0609020204030204" pitchFamily="49" charset="0"/>
              </a:rPr>
              <a:t> e</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2B91AF"/>
                </a:solidFill>
                <a:highlight>
                  <a:srgbClr val="F2F2F2"/>
                </a:highlight>
                <a:latin typeface="Consolas" panose="020B0609020204030204" pitchFamily="49" charset="0"/>
              </a:rPr>
              <a:t>DataTransferManager</a:t>
            </a:r>
            <a:r>
              <a:rPr lang="en-GB" sz="1800" dirty="0" err="1">
                <a:solidFill>
                  <a:srgbClr val="000000"/>
                </a:solidFill>
                <a:highlight>
                  <a:srgbClr val="F2F2F2"/>
                </a:highlight>
                <a:latin typeface="Consolas" panose="020B0609020204030204" pitchFamily="49" charset="0"/>
              </a:rPr>
              <a:t>.GetForCurrentView</a:t>
            </a:r>
            <a:r>
              <a:rPr lang="en-GB" sz="1800" dirty="0">
                <a:solidFill>
                  <a:srgbClr val="000000"/>
                </a:solidFill>
                <a:highlight>
                  <a:srgbClr val="F2F2F2"/>
                </a:highlight>
                <a:latin typeface="Consolas" panose="020B0609020204030204" pitchFamily="49" charset="0"/>
              </a:rPr>
              <a:t>().</a:t>
            </a:r>
            <a:r>
              <a:rPr lang="en-GB" sz="1800" dirty="0" err="1">
                <a:solidFill>
                  <a:srgbClr val="000000"/>
                </a:solidFill>
                <a:highlight>
                  <a:srgbClr val="F2F2F2"/>
                </a:highlight>
                <a:latin typeface="Consolas" panose="020B0609020204030204" pitchFamily="49" charset="0"/>
              </a:rPr>
              <a:t>DataRequested</a:t>
            </a:r>
            <a:r>
              <a:rPr lang="en-GB" sz="1800" dirty="0">
                <a:solidFill>
                  <a:srgbClr val="000000"/>
                </a:solidFill>
                <a:highlight>
                  <a:srgbClr val="F2F2F2"/>
                </a:highlight>
                <a:latin typeface="Consolas" panose="020B0609020204030204" pitchFamily="49" charset="0"/>
              </a:rPr>
              <a:t> -= </a:t>
            </a:r>
            <a:r>
              <a:rPr lang="en-GB" sz="1800" dirty="0" err="1">
                <a:solidFill>
                  <a:srgbClr val="000000"/>
                </a:solidFill>
                <a:highlight>
                  <a:srgbClr val="F2F2F2"/>
                </a:highlight>
                <a:latin typeface="Consolas" panose="020B0609020204030204" pitchFamily="49" charset="0"/>
              </a:rPr>
              <a:t>OnShareDataRequested</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FF"/>
                </a:solidFill>
                <a:highlight>
                  <a:srgbClr val="F2F2F2"/>
                </a:highlight>
                <a:latin typeface="Consolas" panose="020B0609020204030204" pitchFamily="49" charset="0"/>
              </a:rPr>
              <a:t>private</a:t>
            </a:r>
            <a:r>
              <a:rPr lang="en-GB" sz="1800" dirty="0" smtClean="0">
                <a:solidFill>
                  <a:srgbClr val="000000"/>
                </a:solidFill>
                <a:highlight>
                  <a:srgbClr val="F2F2F2"/>
                </a:highlight>
                <a:latin typeface="Consolas" panose="020B0609020204030204" pitchFamily="49" charset="0"/>
              </a:rPr>
              <a:t> </a:t>
            </a:r>
            <a:r>
              <a:rPr lang="en-GB" sz="1800" dirty="0">
                <a:solidFill>
                  <a:srgbClr val="0000FF"/>
                </a:solidFill>
                <a:highlight>
                  <a:srgbClr val="F2F2F2"/>
                </a:highlight>
                <a:latin typeface="Consolas" panose="020B0609020204030204" pitchFamily="49" charset="0"/>
              </a:rPr>
              <a:t>void</a:t>
            </a:r>
            <a:r>
              <a:rPr lang="en-GB" sz="1800" dirty="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AppBarButton_Click</a:t>
            </a:r>
            <a:r>
              <a:rPr lang="en-GB" sz="1800" dirty="0">
                <a:solidFill>
                  <a:srgbClr val="000000"/>
                </a:solidFill>
                <a:highlight>
                  <a:srgbClr val="F2F2F2"/>
                </a:highlight>
                <a:latin typeface="Consolas" panose="020B0609020204030204" pitchFamily="49" charset="0"/>
              </a:rPr>
              <a:t>(</a:t>
            </a:r>
            <a:r>
              <a:rPr lang="en-GB" sz="1800" dirty="0">
                <a:solidFill>
                  <a:srgbClr val="0000FF"/>
                </a:solidFill>
                <a:highlight>
                  <a:srgbClr val="F2F2F2"/>
                </a:highlight>
                <a:latin typeface="Consolas" panose="020B0609020204030204" pitchFamily="49" charset="0"/>
              </a:rPr>
              <a:t>object</a:t>
            </a:r>
            <a:r>
              <a:rPr lang="en-GB" sz="1800" dirty="0">
                <a:solidFill>
                  <a:srgbClr val="000000"/>
                </a:solidFill>
                <a:highlight>
                  <a:srgbClr val="F2F2F2"/>
                </a:highlight>
                <a:latin typeface="Consolas" panose="020B0609020204030204" pitchFamily="49" charset="0"/>
              </a:rPr>
              <a:t> sender, </a:t>
            </a:r>
            <a:r>
              <a:rPr lang="en-GB" sz="1800" dirty="0" err="1">
                <a:solidFill>
                  <a:srgbClr val="2B91AF"/>
                </a:solidFill>
                <a:highlight>
                  <a:srgbClr val="F2F2F2"/>
                </a:highlight>
                <a:latin typeface="Consolas" panose="020B0609020204030204" pitchFamily="49" charset="0"/>
              </a:rPr>
              <a:t>RoutedEventArgs</a:t>
            </a:r>
            <a:r>
              <a:rPr lang="en-GB" sz="1800" dirty="0">
                <a:solidFill>
                  <a:srgbClr val="000000"/>
                </a:solidFill>
                <a:highlight>
                  <a:srgbClr val="F2F2F2"/>
                </a:highlight>
                <a:latin typeface="Consolas" panose="020B0609020204030204" pitchFamily="49" charset="0"/>
              </a:rPr>
              <a:t> e</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2B91AF"/>
                </a:solidFill>
                <a:highlight>
                  <a:srgbClr val="F2F2F2"/>
                </a:highlight>
                <a:latin typeface="Consolas" panose="020B0609020204030204" pitchFamily="49" charset="0"/>
              </a:rPr>
              <a:t>DataTransferManager</a:t>
            </a:r>
            <a:r>
              <a:rPr lang="en-GB" sz="1800" dirty="0" err="1">
                <a:solidFill>
                  <a:srgbClr val="000000"/>
                </a:solidFill>
                <a:highlight>
                  <a:srgbClr val="F2F2F2"/>
                </a:highlight>
                <a:latin typeface="Consolas" panose="020B0609020204030204" pitchFamily="49" charset="0"/>
              </a:rPr>
              <a:t>.ShowShareUI</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endParaRPr lang="en-US" sz="1800" dirty="0">
              <a:latin typeface="Consolas" panose="020B0609020204030204" pitchFamily="49" charset="0"/>
              <a:cs typeface="Consolas" panose="020B0609020204030204" pitchFamily="49" charset="0"/>
            </a:endParaRPr>
          </a:p>
        </p:txBody>
      </p:sp>
      <p:sp>
        <p:nvSpPr>
          <p:cNvPr id="4" name="TextBox 3"/>
          <p:cNvSpPr txBox="1"/>
          <p:nvPr/>
        </p:nvSpPr>
        <p:spPr>
          <a:xfrm>
            <a:off x="5531260" y="5531949"/>
            <a:ext cx="6494508" cy="909635"/>
          </a:xfrm>
          <a:prstGeom prst="rect">
            <a:avLst/>
          </a:prstGeom>
          <a:solidFill>
            <a:schemeClr val="bg2"/>
          </a:solidFill>
          <a:ln>
            <a:solidFill>
              <a:schemeClr val="tx1"/>
            </a:solidFill>
          </a:ln>
        </p:spPr>
        <p:txBody>
          <a:bodyPr wrap="square" lIns="179285" tIns="143428" rIns="179285" bIns="143428" rtlCol="0">
            <a:spAutoFit/>
          </a:bodyPr>
          <a:lstStyle/>
          <a:p>
            <a:pPr>
              <a:lnSpc>
                <a:spcPct val="90000"/>
              </a:lnSpc>
              <a:spcAft>
                <a:spcPts val="588"/>
              </a:spcAft>
            </a:pPr>
            <a:r>
              <a:rPr lang="en-US" sz="2353" dirty="0">
                <a:solidFill>
                  <a:schemeClr val="accent4"/>
                </a:solidFill>
                <a:latin typeface="+mj-lt"/>
              </a:rPr>
              <a:t>! Always remove your event handlers</a:t>
            </a:r>
          </a:p>
          <a:p>
            <a:pPr>
              <a:lnSpc>
                <a:spcPct val="90000"/>
              </a:lnSpc>
              <a:spcAft>
                <a:spcPts val="588"/>
              </a:spcAft>
            </a:pPr>
            <a:r>
              <a:rPr lang="en-US" sz="1568" dirty="0"/>
              <a:t>   Always tear down your event handlers when you’re done with them</a:t>
            </a:r>
          </a:p>
        </p:txBody>
      </p:sp>
    </p:spTree>
    <p:extLst>
      <p:ext uri="{BB962C8B-B14F-4D97-AF65-F5344CB8AC3E}">
        <p14:creationId xmlns:p14="http://schemas.microsoft.com/office/powerpoint/2010/main" val="185110660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Implementing share source </a:t>
            </a:r>
            <a:endParaRPr lang="en-US" dirty="0"/>
          </a:p>
        </p:txBody>
      </p:sp>
      <p:sp>
        <p:nvSpPr>
          <p:cNvPr id="2" name="Text Placeholder 1"/>
          <p:cNvSpPr>
            <a:spLocks noGrp="1"/>
          </p:cNvSpPr>
          <p:nvPr>
            <p:ph type="body" sz="quarter" idx="4294967295"/>
          </p:nvPr>
        </p:nvSpPr>
        <p:spPr>
          <a:xfrm>
            <a:off x="269238" y="1563688"/>
            <a:ext cx="11383011" cy="3451225"/>
          </a:xfrm>
          <a:solidFill>
            <a:srgbClr val="F2F2F2"/>
          </a:solidFill>
        </p:spPr>
        <p:txBody>
          <a:bodyPr/>
          <a:lstStyle/>
          <a:p>
            <a:r>
              <a:rPr lang="en-GB" sz="1800" dirty="0">
                <a:solidFill>
                  <a:srgbClr val="008000"/>
                </a:solidFill>
                <a:highlight>
                  <a:srgbClr val="F2F2F2"/>
                </a:highlight>
                <a:latin typeface="Consolas" panose="020B0609020204030204" pitchFamily="49" charset="0"/>
              </a:rPr>
              <a:t>// Handle </a:t>
            </a:r>
            <a:r>
              <a:rPr lang="en-GB" sz="1800" dirty="0" err="1">
                <a:solidFill>
                  <a:srgbClr val="008000"/>
                </a:solidFill>
                <a:highlight>
                  <a:srgbClr val="F2F2F2"/>
                </a:highlight>
                <a:latin typeface="Consolas" panose="020B0609020204030204" pitchFamily="49" charset="0"/>
              </a:rPr>
              <a:t>DataRequested</a:t>
            </a:r>
            <a:r>
              <a:rPr lang="en-GB" sz="1800" dirty="0">
                <a:solidFill>
                  <a:srgbClr val="008000"/>
                </a:solidFill>
                <a:highlight>
                  <a:srgbClr val="F2F2F2"/>
                </a:highlight>
                <a:latin typeface="Consolas" panose="020B0609020204030204" pitchFamily="49" charset="0"/>
              </a:rPr>
              <a:t> event and provide </a:t>
            </a:r>
            <a:r>
              <a:rPr lang="en-GB" sz="1800" dirty="0" err="1" smtClean="0">
                <a:solidFill>
                  <a:srgbClr val="008000"/>
                </a:solidFill>
                <a:highlight>
                  <a:srgbClr val="F2F2F2"/>
                </a:highlight>
                <a:latin typeface="Consolas" panose="020B0609020204030204" pitchFamily="49" charset="0"/>
              </a:rPr>
              <a:t>DataPackage</a:t>
            </a:r>
            <a:r>
              <a:rPr lang="en-GB" sz="1800" dirty="0" smtClean="0">
                <a:solidFill>
                  <a:srgbClr val="008000"/>
                </a:solidFill>
                <a:highlight>
                  <a:srgbClr val="F2F2F2"/>
                </a:highlight>
                <a:latin typeface="Consolas" panose="020B0609020204030204" pitchFamily="49" charset="0"/>
              </a:rPr>
              <a:t/>
            </a:r>
            <a:br>
              <a:rPr lang="en-GB" sz="1800" dirty="0" smtClean="0">
                <a:solidFill>
                  <a:srgbClr val="008000"/>
                </a:solidFill>
                <a:highlight>
                  <a:srgbClr val="F2F2F2"/>
                </a:highlight>
                <a:latin typeface="Consolas" panose="020B0609020204030204" pitchFamily="49" charset="0"/>
              </a:rPr>
            </a:br>
            <a:r>
              <a:rPr lang="en-GB" sz="1800" dirty="0" smtClean="0">
                <a:solidFill>
                  <a:srgbClr val="0000FF"/>
                </a:solidFill>
                <a:highlight>
                  <a:srgbClr val="F2F2F2"/>
                </a:highlight>
                <a:latin typeface="Consolas" panose="020B0609020204030204" pitchFamily="49" charset="0"/>
              </a:rPr>
              <a:t>void</a:t>
            </a:r>
            <a:r>
              <a:rPr lang="en-GB" sz="1800" dirty="0" smtClean="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OnShareDataRequested</a:t>
            </a:r>
            <a:r>
              <a:rPr lang="en-GB" sz="1800" dirty="0">
                <a:solidFill>
                  <a:srgbClr val="000000"/>
                </a:solidFill>
                <a:highlight>
                  <a:srgbClr val="F2F2F2"/>
                </a:highlight>
                <a:latin typeface="Consolas" panose="020B0609020204030204" pitchFamily="49" charset="0"/>
              </a:rPr>
              <a:t>(</a:t>
            </a:r>
            <a:r>
              <a:rPr lang="en-GB" sz="1800" dirty="0" err="1">
                <a:solidFill>
                  <a:srgbClr val="2B91AF"/>
                </a:solidFill>
                <a:highlight>
                  <a:srgbClr val="F2F2F2"/>
                </a:highlight>
                <a:latin typeface="Consolas" panose="020B0609020204030204" pitchFamily="49" charset="0"/>
              </a:rPr>
              <a:t>DataTransferManager</a:t>
            </a:r>
            <a:r>
              <a:rPr lang="en-GB" sz="1800" dirty="0">
                <a:solidFill>
                  <a:srgbClr val="000000"/>
                </a:solidFill>
                <a:highlight>
                  <a:srgbClr val="F2F2F2"/>
                </a:highlight>
                <a:latin typeface="Consolas" panose="020B0609020204030204" pitchFamily="49" charset="0"/>
              </a:rPr>
              <a:t> sender, </a:t>
            </a: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smtClean="0">
                <a:solidFill>
                  <a:srgbClr val="2B91AF"/>
                </a:solidFill>
                <a:highlight>
                  <a:srgbClr val="F2F2F2"/>
                </a:highlight>
                <a:latin typeface="Consolas" panose="020B0609020204030204" pitchFamily="49" charset="0"/>
              </a:rPr>
              <a:t>DataRequestedEventArgs</a:t>
            </a:r>
            <a:r>
              <a:rPr lang="en-GB" sz="1800" dirty="0" smtClean="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args</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FF"/>
                </a:solidFill>
                <a:highlight>
                  <a:srgbClr val="F2F2F2"/>
                </a:highlight>
                <a:latin typeface="Consolas" panose="020B0609020204030204" pitchFamily="49" charset="0"/>
              </a:rPr>
              <a:t>var</a:t>
            </a:r>
            <a:r>
              <a:rPr lang="en-GB" sz="1800" dirty="0">
                <a:solidFill>
                  <a:srgbClr val="000000"/>
                </a:solidFill>
                <a:highlight>
                  <a:srgbClr val="F2F2F2"/>
                </a:highlight>
                <a:latin typeface="Consolas" panose="020B0609020204030204" pitchFamily="49" charset="0"/>
              </a:rPr>
              <a:t> request = </a:t>
            </a:r>
            <a:r>
              <a:rPr lang="en-GB" sz="1800" dirty="0" err="1">
                <a:solidFill>
                  <a:srgbClr val="000000"/>
                </a:solidFill>
                <a:highlight>
                  <a:srgbClr val="F2F2F2"/>
                </a:highlight>
                <a:latin typeface="Consolas" panose="020B0609020204030204" pitchFamily="49" charset="0"/>
              </a:rPr>
              <a:t>args.Request</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request.Data.Properties.Title</a:t>
            </a:r>
            <a:r>
              <a:rPr lang="en-GB" sz="1800" dirty="0">
                <a:solidFill>
                  <a:srgbClr val="000000"/>
                </a:solidFill>
                <a:highlight>
                  <a:srgbClr val="F2F2F2"/>
                </a:highlight>
                <a:latin typeface="Consolas" panose="020B0609020204030204" pitchFamily="49" charset="0"/>
              </a:rPr>
              <a:t> = </a:t>
            </a:r>
            <a:r>
              <a:rPr lang="en-GB" sz="1800" dirty="0">
                <a:solidFill>
                  <a:srgbClr val="A31515"/>
                </a:solidFill>
                <a:highlight>
                  <a:srgbClr val="F2F2F2"/>
                </a:highlight>
                <a:latin typeface="Consolas" panose="020B0609020204030204" pitchFamily="49" charset="0"/>
              </a:rPr>
              <a:t>"Share example"</a:t>
            </a:r>
            <a:r>
              <a:rPr lang="en-GB" sz="1800" dirty="0">
                <a:solidFill>
                  <a:srgbClr val="000000"/>
                </a:solidFill>
                <a:highlight>
                  <a:srgbClr val="F2F2F2"/>
                </a:highlight>
                <a:latin typeface="Consolas" panose="020B0609020204030204" pitchFamily="49" charset="0"/>
              </a:rPr>
              <a:t>; </a:t>
            </a:r>
            <a:r>
              <a:rPr lang="en-GB" sz="1800" dirty="0">
                <a:solidFill>
                  <a:srgbClr val="008000"/>
                </a:solidFill>
                <a:highlight>
                  <a:srgbClr val="F2F2F2"/>
                </a:highlight>
                <a:latin typeface="Consolas" panose="020B0609020204030204" pitchFamily="49" charset="0"/>
              </a:rPr>
              <a:t>//You MUST set a Title</a:t>
            </a:r>
            <a:r>
              <a:rPr lang="en-GB" sz="1800" dirty="0" smtClean="0">
                <a:solidFill>
                  <a:srgbClr val="008000"/>
                </a:solidFill>
                <a:highlight>
                  <a:srgbClr val="F2F2F2"/>
                </a:highlight>
                <a:latin typeface="Consolas" panose="020B0609020204030204" pitchFamily="49" charset="0"/>
              </a:rPr>
              <a:t>!</a:t>
            </a:r>
            <a:br>
              <a:rPr lang="en-GB" sz="1800" dirty="0" smtClean="0">
                <a:solidFill>
                  <a:srgbClr val="008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request.Data.Properties.Description</a:t>
            </a:r>
            <a:r>
              <a:rPr lang="en-GB" sz="1800" dirty="0">
                <a:solidFill>
                  <a:srgbClr val="000000"/>
                </a:solidFill>
                <a:highlight>
                  <a:srgbClr val="F2F2F2"/>
                </a:highlight>
                <a:latin typeface="Consolas" panose="020B0609020204030204" pitchFamily="49" charset="0"/>
              </a:rPr>
              <a:t> </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a:solidFill>
                  <a:srgbClr val="A31515"/>
                </a:solidFill>
                <a:highlight>
                  <a:srgbClr val="F2F2F2"/>
                </a:highlight>
                <a:latin typeface="Consolas" panose="020B0609020204030204" pitchFamily="49" charset="0"/>
              </a:rPr>
              <a:t>"This demonstrates how to share text to another app</a:t>
            </a:r>
            <a:r>
              <a:rPr lang="en-GB" sz="1800" dirty="0" smtClean="0">
                <a:solidFill>
                  <a:srgbClr val="A31515"/>
                </a:solidFill>
                <a:highlight>
                  <a:srgbClr val="F2F2F2"/>
                </a:highlight>
                <a:latin typeface="Consolas" panose="020B0609020204030204" pitchFamily="49" charset="0"/>
              </a:rPr>
              <a:t>"</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request.Data.SetText</a:t>
            </a:r>
            <a:r>
              <a:rPr lang="en-GB" sz="1800" dirty="0">
                <a:solidFill>
                  <a:srgbClr val="000000"/>
                </a:solidFill>
                <a:highlight>
                  <a:srgbClr val="F2F2F2"/>
                </a:highlight>
                <a:latin typeface="Consolas" panose="020B0609020204030204" pitchFamily="49" charset="0"/>
              </a:rPr>
              <a:t>(</a:t>
            </a:r>
            <a:r>
              <a:rPr lang="en-GB" sz="1800" dirty="0" err="1">
                <a:solidFill>
                  <a:srgbClr val="000000"/>
                </a:solidFill>
                <a:highlight>
                  <a:srgbClr val="F2F2F2"/>
                </a:highlight>
                <a:latin typeface="Consolas" panose="020B0609020204030204" pitchFamily="49" charset="0"/>
              </a:rPr>
              <a:t>TextToShare.Text.Trim</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endParaRPr lang="en-US" sz="1800" dirty="0">
              <a:latin typeface="Consolas" panose="020B0609020204030204" pitchFamily="49" charset="0"/>
              <a:cs typeface="Consolas" panose="020B0609020204030204" pitchFamily="49" charset="0"/>
            </a:endParaRPr>
          </a:p>
        </p:txBody>
      </p:sp>
      <p:sp>
        <p:nvSpPr>
          <p:cNvPr id="4" name="TextBox 3"/>
          <p:cNvSpPr txBox="1"/>
          <p:nvPr/>
        </p:nvSpPr>
        <p:spPr>
          <a:xfrm>
            <a:off x="340738" y="5015396"/>
            <a:ext cx="9444848" cy="1633615"/>
          </a:xfrm>
          <a:prstGeom prst="rect">
            <a:avLst/>
          </a:prstGeom>
          <a:solidFill>
            <a:schemeClr val="bg2"/>
          </a:solidFill>
          <a:ln>
            <a:solidFill>
              <a:schemeClr val="tx1"/>
            </a:solidFill>
          </a:ln>
        </p:spPr>
        <p:txBody>
          <a:bodyPr wrap="square" lIns="179285" tIns="143428" rIns="179285" bIns="143428" rtlCol="0">
            <a:spAutoFit/>
          </a:bodyPr>
          <a:lstStyle/>
          <a:p>
            <a:pPr>
              <a:lnSpc>
                <a:spcPct val="90000"/>
              </a:lnSpc>
              <a:spcAft>
                <a:spcPts val="588"/>
              </a:spcAft>
            </a:pPr>
            <a:r>
              <a:rPr lang="en-US" sz="1765" b="1" dirty="0">
                <a:solidFill>
                  <a:schemeClr val="accent4"/>
                </a:solidFill>
                <a:latin typeface="+mj-lt"/>
              </a:rPr>
              <a:t>Title</a:t>
            </a:r>
            <a:endParaRPr lang="en-US" sz="1961" b="1" dirty="0">
              <a:solidFill>
                <a:schemeClr val="accent4"/>
              </a:solidFill>
              <a:latin typeface="+mj-lt"/>
            </a:endParaRPr>
          </a:p>
          <a:p>
            <a:pPr>
              <a:lnSpc>
                <a:spcPct val="90000"/>
              </a:lnSpc>
              <a:spcAft>
                <a:spcPts val="588"/>
              </a:spcAft>
            </a:pPr>
            <a:r>
              <a:rPr lang="en-US" sz="1568" dirty="0"/>
              <a:t>You must set a Title on the Data Package. If you do not, the Share operation silently </a:t>
            </a:r>
            <a:r>
              <a:rPr lang="en-US" sz="1568" dirty="0" smtClean="0"/>
              <a:t>fails.</a:t>
            </a:r>
            <a:endParaRPr lang="en-US" sz="1568" dirty="0"/>
          </a:p>
          <a:p>
            <a:pPr>
              <a:lnSpc>
                <a:spcPct val="90000"/>
              </a:lnSpc>
              <a:spcAft>
                <a:spcPts val="588"/>
              </a:spcAft>
            </a:pPr>
            <a:r>
              <a:rPr lang="en-US" sz="1568" b="1" dirty="0">
                <a:solidFill>
                  <a:schemeClr val="accent4"/>
                </a:solidFill>
                <a:latin typeface="+mj-lt"/>
              </a:rPr>
              <a:t>Description</a:t>
            </a:r>
            <a:endParaRPr lang="en-US" sz="1765" b="1" dirty="0">
              <a:solidFill>
                <a:schemeClr val="accent4"/>
              </a:solidFill>
              <a:latin typeface="+mj-lt"/>
            </a:endParaRPr>
          </a:p>
          <a:p>
            <a:pPr>
              <a:lnSpc>
                <a:spcPct val="90000"/>
              </a:lnSpc>
              <a:spcAft>
                <a:spcPts val="588"/>
              </a:spcAft>
            </a:pPr>
            <a:r>
              <a:rPr lang="en-US" sz="1568" dirty="0"/>
              <a:t>Not used by the Share UI on </a:t>
            </a:r>
            <a:r>
              <a:rPr lang="en-US" sz="1568" dirty="0" smtClean="0"/>
              <a:t>Mobile, but displayed by </a:t>
            </a:r>
            <a:r>
              <a:rPr lang="en-US" sz="1568" dirty="0"/>
              <a:t>the </a:t>
            </a:r>
            <a:r>
              <a:rPr lang="en-US" sz="1568" dirty="0" smtClean="0"/>
              <a:t>Desktop </a:t>
            </a:r>
            <a:r>
              <a:rPr lang="en-US" sz="1568" dirty="0"/>
              <a:t>Share </a:t>
            </a:r>
            <a:r>
              <a:rPr lang="en-US" sz="1568" dirty="0" smtClean="0"/>
              <a:t>UI, and is </a:t>
            </a:r>
            <a:r>
              <a:rPr lang="en-US" sz="1568" dirty="0"/>
              <a:t>available to the Share target.</a:t>
            </a:r>
          </a:p>
        </p:txBody>
      </p:sp>
      <p:pic>
        <p:nvPicPr>
          <p:cNvPr id="5" name="Picture 4"/>
          <p:cNvPicPr>
            <a:picLocks noChangeAspect="1"/>
          </p:cNvPicPr>
          <p:nvPr/>
        </p:nvPicPr>
        <p:blipFill>
          <a:blip r:embed="rId3"/>
          <a:stretch>
            <a:fillRect/>
          </a:stretch>
        </p:blipFill>
        <p:spPr>
          <a:xfrm>
            <a:off x="10150419" y="289956"/>
            <a:ext cx="1745092" cy="3125268"/>
          </a:xfrm>
          <a:prstGeom prst="rect">
            <a:avLst/>
          </a:prstGeom>
        </p:spPr>
      </p:pic>
      <p:pic>
        <p:nvPicPr>
          <p:cNvPr id="6" name="Picture 5"/>
          <p:cNvPicPr>
            <a:picLocks noChangeAspect="1"/>
          </p:cNvPicPr>
          <p:nvPr/>
        </p:nvPicPr>
        <p:blipFill>
          <a:blip r:embed="rId4"/>
          <a:stretch>
            <a:fillRect/>
          </a:stretch>
        </p:blipFill>
        <p:spPr>
          <a:xfrm>
            <a:off x="10150419" y="3542002"/>
            <a:ext cx="1774662" cy="3180373"/>
          </a:xfrm>
          <a:prstGeom prst="rect">
            <a:avLst/>
          </a:prstGeom>
        </p:spPr>
      </p:pic>
    </p:spTree>
    <p:extLst>
      <p:ext uri="{BB962C8B-B14F-4D97-AF65-F5344CB8AC3E}">
        <p14:creationId xmlns:p14="http://schemas.microsoft.com/office/powerpoint/2010/main" val="146052553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Including Files in Data Package</a:t>
            </a:r>
            <a:endParaRPr lang="en-US" dirty="0"/>
          </a:p>
        </p:txBody>
      </p:sp>
      <p:sp>
        <p:nvSpPr>
          <p:cNvPr id="9" name="Text Placeholder 8"/>
          <p:cNvSpPr>
            <a:spLocks noGrp="1"/>
          </p:cNvSpPr>
          <p:nvPr>
            <p:ph type="body" sz="quarter" idx="4294967295"/>
          </p:nvPr>
        </p:nvSpPr>
        <p:spPr>
          <a:xfrm>
            <a:off x="538163" y="1522413"/>
            <a:ext cx="11653837" cy="4645025"/>
          </a:xfrm>
          <a:solidFill>
            <a:srgbClr val="F2F2F2"/>
          </a:solidFill>
        </p:spPr>
        <p:txBody>
          <a:bodyPr/>
          <a:lstStyle/>
          <a:p>
            <a:r>
              <a:rPr lang="en-GB" sz="1800" dirty="0">
                <a:solidFill>
                  <a:srgbClr val="008000"/>
                </a:solidFill>
                <a:highlight>
                  <a:srgbClr val="F2F2F2"/>
                </a:highlight>
                <a:latin typeface="Consolas" panose="020B0609020204030204" pitchFamily="49" charset="0"/>
              </a:rPr>
              <a:t>// Handle </a:t>
            </a:r>
            <a:r>
              <a:rPr lang="en-GB" sz="1800" dirty="0" err="1">
                <a:solidFill>
                  <a:srgbClr val="008000"/>
                </a:solidFill>
                <a:highlight>
                  <a:srgbClr val="F2F2F2"/>
                </a:highlight>
                <a:latin typeface="Consolas" panose="020B0609020204030204" pitchFamily="49" charset="0"/>
              </a:rPr>
              <a:t>DataRequested</a:t>
            </a:r>
            <a:r>
              <a:rPr lang="en-GB" sz="1800" dirty="0">
                <a:solidFill>
                  <a:srgbClr val="008000"/>
                </a:solidFill>
                <a:highlight>
                  <a:srgbClr val="F2F2F2"/>
                </a:highlight>
                <a:latin typeface="Consolas" panose="020B0609020204030204" pitchFamily="49" charset="0"/>
              </a:rPr>
              <a:t> event and provide </a:t>
            </a:r>
            <a:r>
              <a:rPr lang="en-GB" sz="1800" dirty="0" err="1" smtClean="0">
                <a:solidFill>
                  <a:srgbClr val="008000"/>
                </a:solidFill>
                <a:highlight>
                  <a:srgbClr val="F2F2F2"/>
                </a:highlight>
                <a:latin typeface="Consolas" panose="020B0609020204030204" pitchFamily="49" charset="0"/>
              </a:rPr>
              <a:t>DataPackage</a:t>
            </a:r>
            <a:r>
              <a:rPr lang="en-GB" sz="1800" dirty="0" smtClean="0">
                <a:solidFill>
                  <a:srgbClr val="008000"/>
                </a:solidFill>
                <a:highlight>
                  <a:srgbClr val="F2F2F2"/>
                </a:highlight>
                <a:latin typeface="Consolas" panose="020B0609020204030204" pitchFamily="49" charset="0"/>
              </a:rPr>
              <a:t/>
            </a:r>
            <a:br>
              <a:rPr lang="en-GB" sz="1800" dirty="0" smtClean="0">
                <a:solidFill>
                  <a:srgbClr val="008000"/>
                </a:solidFill>
                <a:highlight>
                  <a:srgbClr val="F2F2F2"/>
                </a:highlight>
                <a:latin typeface="Consolas" panose="020B0609020204030204" pitchFamily="49" charset="0"/>
              </a:rPr>
            </a:br>
            <a:r>
              <a:rPr lang="en-GB" sz="1800" dirty="0" err="1" smtClean="0">
                <a:solidFill>
                  <a:srgbClr val="0000FF"/>
                </a:solidFill>
                <a:highlight>
                  <a:srgbClr val="F2F2F2"/>
                </a:highlight>
                <a:latin typeface="Consolas" panose="020B0609020204030204" pitchFamily="49" charset="0"/>
              </a:rPr>
              <a:t>async</a:t>
            </a:r>
            <a:r>
              <a:rPr lang="en-GB" sz="1800" dirty="0" smtClean="0">
                <a:solidFill>
                  <a:srgbClr val="000000"/>
                </a:solidFill>
                <a:highlight>
                  <a:srgbClr val="F2F2F2"/>
                </a:highlight>
                <a:latin typeface="Consolas" panose="020B0609020204030204" pitchFamily="49" charset="0"/>
              </a:rPr>
              <a:t> </a:t>
            </a:r>
            <a:r>
              <a:rPr lang="en-GB" sz="1800" dirty="0">
                <a:solidFill>
                  <a:srgbClr val="0000FF"/>
                </a:solidFill>
                <a:highlight>
                  <a:srgbClr val="F2F2F2"/>
                </a:highlight>
                <a:latin typeface="Consolas" panose="020B0609020204030204" pitchFamily="49" charset="0"/>
              </a:rPr>
              <a:t>void</a:t>
            </a:r>
            <a:r>
              <a:rPr lang="en-GB" sz="1800" dirty="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OnShareDataRequested</a:t>
            </a:r>
            <a:r>
              <a:rPr lang="en-GB" sz="1800" dirty="0">
                <a:solidFill>
                  <a:srgbClr val="000000"/>
                </a:solidFill>
                <a:highlight>
                  <a:srgbClr val="F2F2F2"/>
                </a:highlight>
                <a:latin typeface="Consolas" panose="020B0609020204030204" pitchFamily="49" charset="0"/>
              </a:rPr>
              <a:t>(</a:t>
            </a:r>
            <a:r>
              <a:rPr lang="en-GB" sz="1800" dirty="0" err="1">
                <a:solidFill>
                  <a:srgbClr val="2B91AF"/>
                </a:solidFill>
                <a:highlight>
                  <a:srgbClr val="F2F2F2"/>
                </a:highlight>
                <a:latin typeface="Consolas" panose="020B0609020204030204" pitchFamily="49" charset="0"/>
              </a:rPr>
              <a:t>DataTransferManager</a:t>
            </a:r>
            <a:r>
              <a:rPr lang="en-GB" sz="1800" dirty="0">
                <a:solidFill>
                  <a:srgbClr val="000000"/>
                </a:solidFill>
                <a:highlight>
                  <a:srgbClr val="F2F2F2"/>
                </a:highlight>
                <a:latin typeface="Consolas" panose="020B0609020204030204" pitchFamily="49" charset="0"/>
              </a:rPr>
              <a:t> sender, </a:t>
            </a:r>
            <a:r>
              <a:rPr lang="en-GB" sz="1800" dirty="0" err="1">
                <a:solidFill>
                  <a:srgbClr val="2B91AF"/>
                </a:solidFill>
                <a:highlight>
                  <a:srgbClr val="F2F2F2"/>
                </a:highlight>
                <a:latin typeface="Consolas" panose="020B0609020204030204" pitchFamily="49" charset="0"/>
              </a:rPr>
              <a:t>DataRequestedEventArgs</a:t>
            </a:r>
            <a:r>
              <a:rPr lang="en-GB" sz="1800" dirty="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args</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FF"/>
                </a:solidFill>
                <a:highlight>
                  <a:srgbClr val="F2F2F2"/>
                </a:highlight>
                <a:latin typeface="Consolas" panose="020B0609020204030204" pitchFamily="49" charset="0"/>
              </a:rPr>
              <a:t>var</a:t>
            </a:r>
            <a:r>
              <a:rPr lang="en-GB" sz="1800" dirty="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dp</a:t>
            </a:r>
            <a:r>
              <a:rPr lang="en-GB" sz="1800" dirty="0">
                <a:solidFill>
                  <a:srgbClr val="000000"/>
                </a:solidFill>
                <a:highlight>
                  <a:srgbClr val="F2F2F2"/>
                </a:highlight>
                <a:latin typeface="Consolas" panose="020B0609020204030204" pitchFamily="49" charset="0"/>
              </a:rPr>
              <a:t> = </a:t>
            </a:r>
            <a:r>
              <a:rPr lang="en-GB" sz="1800" dirty="0" err="1">
                <a:solidFill>
                  <a:srgbClr val="000000"/>
                </a:solidFill>
                <a:highlight>
                  <a:srgbClr val="F2F2F2"/>
                </a:highlight>
                <a:latin typeface="Consolas" panose="020B0609020204030204" pitchFamily="49" charset="0"/>
              </a:rPr>
              <a:t>args.Request.Data</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FF"/>
                </a:solidFill>
                <a:highlight>
                  <a:srgbClr val="F2F2F2"/>
                </a:highlight>
                <a:latin typeface="Consolas" panose="020B0609020204030204" pitchFamily="49" charset="0"/>
              </a:rPr>
              <a:t>var</a:t>
            </a:r>
            <a:r>
              <a:rPr lang="en-GB" sz="1800" dirty="0">
                <a:solidFill>
                  <a:srgbClr val="000000"/>
                </a:solidFill>
                <a:highlight>
                  <a:srgbClr val="F2F2F2"/>
                </a:highlight>
                <a:latin typeface="Consolas" panose="020B0609020204030204" pitchFamily="49" charset="0"/>
              </a:rPr>
              <a:t> deferral = </a:t>
            </a:r>
            <a:r>
              <a:rPr lang="en-GB" sz="1800" dirty="0" err="1">
                <a:solidFill>
                  <a:srgbClr val="000000"/>
                </a:solidFill>
                <a:highlight>
                  <a:srgbClr val="F2F2F2"/>
                </a:highlight>
                <a:latin typeface="Consolas" panose="020B0609020204030204" pitchFamily="49" charset="0"/>
              </a:rPr>
              <a:t>args.Request.GetDeferral</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FF"/>
                </a:solidFill>
                <a:highlight>
                  <a:srgbClr val="F2F2F2"/>
                </a:highlight>
                <a:latin typeface="Consolas" panose="020B0609020204030204" pitchFamily="49" charset="0"/>
              </a:rPr>
              <a:t>var</a:t>
            </a:r>
            <a:r>
              <a:rPr lang="en-GB" sz="1800" dirty="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photoFile</a:t>
            </a:r>
            <a:r>
              <a:rPr lang="en-GB" sz="1800" dirty="0">
                <a:solidFill>
                  <a:srgbClr val="000000"/>
                </a:solidFill>
                <a:highlight>
                  <a:srgbClr val="F2F2F2"/>
                </a:highlight>
                <a:latin typeface="Consolas" panose="020B0609020204030204" pitchFamily="49" charset="0"/>
              </a:rPr>
              <a:t> = </a:t>
            </a:r>
            <a:r>
              <a:rPr lang="en-GB" sz="1800" dirty="0">
                <a:solidFill>
                  <a:srgbClr val="0000FF"/>
                </a:solidFill>
                <a:highlight>
                  <a:srgbClr val="F2F2F2"/>
                </a:highlight>
                <a:latin typeface="Consolas" panose="020B0609020204030204" pitchFamily="49" charset="0"/>
              </a:rPr>
              <a:t>await</a:t>
            </a:r>
            <a:r>
              <a:rPr lang="en-GB" sz="1800" dirty="0">
                <a:solidFill>
                  <a:srgbClr val="000000"/>
                </a:solidFill>
                <a:highlight>
                  <a:srgbClr val="F2F2F2"/>
                </a:highlight>
                <a:latin typeface="Consolas" panose="020B0609020204030204" pitchFamily="49" charset="0"/>
              </a:rPr>
              <a:t> </a:t>
            </a:r>
            <a:r>
              <a:rPr lang="en-GB" sz="1800" dirty="0" err="1">
                <a:solidFill>
                  <a:srgbClr val="2B91AF"/>
                </a:solidFill>
                <a:highlight>
                  <a:srgbClr val="F2F2F2"/>
                </a:highlight>
                <a:latin typeface="Consolas" panose="020B0609020204030204" pitchFamily="49" charset="0"/>
              </a:rPr>
              <a:t>StorageFile</a:t>
            </a:r>
            <a:r>
              <a:rPr lang="en-GB" sz="1800" dirty="0" err="1">
                <a:solidFill>
                  <a:srgbClr val="000000"/>
                </a:solidFill>
                <a:highlight>
                  <a:srgbClr val="F2F2F2"/>
                </a:highlight>
                <a:latin typeface="Consolas" panose="020B0609020204030204" pitchFamily="49" charset="0"/>
              </a:rPr>
              <a:t>.GetFileFromApplicationUriAsync</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a:solidFill>
                  <a:srgbClr val="0000FF"/>
                </a:solidFill>
                <a:highlight>
                  <a:srgbClr val="F2F2F2"/>
                </a:highlight>
                <a:latin typeface="Consolas" panose="020B0609020204030204" pitchFamily="49" charset="0"/>
              </a:rPr>
              <a:t>new</a:t>
            </a:r>
            <a:r>
              <a:rPr lang="en-GB" sz="1800" dirty="0">
                <a:solidFill>
                  <a:srgbClr val="000000"/>
                </a:solidFill>
                <a:highlight>
                  <a:srgbClr val="F2F2F2"/>
                </a:highlight>
                <a:latin typeface="Consolas" panose="020B0609020204030204" pitchFamily="49" charset="0"/>
              </a:rPr>
              <a:t> </a:t>
            </a:r>
            <a:r>
              <a:rPr lang="en-GB" sz="1800" dirty="0">
                <a:solidFill>
                  <a:srgbClr val="2B91AF"/>
                </a:solidFill>
                <a:highlight>
                  <a:srgbClr val="F2F2F2"/>
                </a:highlight>
                <a:latin typeface="Consolas" panose="020B0609020204030204" pitchFamily="49" charset="0"/>
              </a:rPr>
              <a:t>Uri</a:t>
            </a:r>
            <a:r>
              <a:rPr lang="en-GB" sz="1800" dirty="0">
                <a:solidFill>
                  <a:srgbClr val="000000"/>
                </a:solidFill>
                <a:highlight>
                  <a:srgbClr val="F2F2F2"/>
                </a:highlight>
                <a:latin typeface="Consolas" panose="020B0609020204030204" pitchFamily="49" charset="0"/>
              </a:rPr>
              <a:t>(</a:t>
            </a:r>
            <a:r>
              <a:rPr lang="en-GB" sz="1800" dirty="0">
                <a:solidFill>
                  <a:srgbClr val="A31515"/>
                </a:solidFill>
                <a:highlight>
                  <a:srgbClr val="F2F2F2"/>
                </a:highlight>
                <a:latin typeface="Consolas" panose="020B0609020204030204" pitchFamily="49" charset="0"/>
              </a:rPr>
              <a:t>"</a:t>
            </a:r>
            <a:r>
              <a:rPr lang="en-GB" sz="1800" dirty="0" err="1">
                <a:solidFill>
                  <a:srgbClr val="A31515"/>
                </a:solidFill>
                <a:highlight>
                  <a:srgbClr val="F2F2F2"/>
                </a:highlight>
                <a:latin typeface="Consolas" panose="020B0609020204030204" pitchFamily="49" charset="0"/>
              </a:rPr>
              <a:t>ms-appx</a:t>
            </a:r>
            <a:r>
              <a:rPr lang="en-GB" sz="1800" dirty="0">
                <a:solidFill>
                  <a:srgbClr val="A31515"/>
                </a:solidFill>
                <a:highlight>
                  <a:srgbClr val="F2F2F2"/>
                </a:highlight>
                <a:latin typeface="Consolas" panose="020B0609020204030204" pitchFamily="49" charset="0"/>
              </a:rPr>
              <a:t>:///Assets/needle.jpg</a:t>
            </a:r>
            <a:r>
              <a:rPr lang="en-GB" sz="1800" dirty="0" smtClean="0">
                <a:solidFill>
                  <a:srgbClr val="A31515"/>
                </a:solidFill>
                <a:highlight>
                  <a:srgbClr val="F2F2F2"/>
                </a:highlight>
                <a:latin typeface="Consolas" panose="020B0609020204030204" pitchFamily="49" charset="0"/>
              </a:rPr>
              <a:t>"</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dp.Properties.Title</a:t>
            </a:r>
            <a:r>
              <a:rPr lang="en-GB" sz="1800" dirty="0">
                <a:solidFill>
                  <a:srgbClr val="000000"/>
                </a:solidFill>
                <a:highlight>
                  <a:srgbClr val="F2F2F2"/>
                </a:highlight>
                <a:latin typeface="Consolas" panose="020B0609020204030204" pitchFamily="49" charset="0"/>
              </a:rPr>
              <a:t> = </a:t>
            </a:r>
            <a:r>
              <a:rPr lang="en-GB" sz="1800" dirty="0">
                <a:solidFill>
                  <a:srgbClr val="A31515"/>
                </a:solidFill>
                <a:highlight>
                  <a:srgbClr val="F2F2F2"/>
                </a:highlight>
                <a:latin typeface="Consolas" panose="020B0609020204030204" pitchFamily="49" charset="0"/>
              </a:rPr>
              <a:t>"Space Needle</a:t>
            </a:r>
            <a:r>
              <a:rPr lang="en-GB" sz="1800" dirty="0" smtClean="0">
                <a:solidFill>
                  <a:srgbClr val="A31515"/>
                </a:solidFill>
                <a:highlight>
                  <a:srgbClr val="F2F2F2"/>
                </a:highlight>
                <a:latin typeface="Consolas" panose="020B0609020204030204" pitchFamily="49" charset="0"/>
              </a:rPr>
              <a:t>"</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dp.Properties.Description</a:t>
            </a:r>
            <a:r>
              <a:rPr lang="en-GB" sz="1800" dirty="0">
                <a:solidFill>
                  <a:srgbClr val="000000"/>
                </a:solidFill>
                <a:highlight>
                  <a:srgbClr val="F2F2F2"/>
                </a:highlight>
                <a:latin typeface="Consolas" panose="020B0609020204030204" pitchFamily="49" charset="0"/>
              </a:rPr>
              <a:t> = </a:t>
            </a:r>
            <a:r>
              <a:rPr lang="en-GB" sz="1800" dirty="0">
                <a:solidFill>
                  <a:srgbClr val="A31515"/>
                </a:solidFill>
                <a:highlight>
                  <a:srgbClr val="F2F2F2"/>
                </a:highlight>
                <a:latin typeface="Consolas" panose="020B0609020204030204" pitchFamily="49" charset="0"/>
              </a:rPr>
              <a:t>"The Space Needle in Seattle, WA</a:t>
            </a:r>
            <a:r>
              <a:rPr lang="en-GB" sz="1800" dirty="0" smtClean="0">
                <a:solidFill>
                  <a:srgbClr val="A31515"/>
                </a:solidFill>
                <a:highlight>
                  <a:srgbClr val="F2F2F2"/>
                </a:highlight>
                <a:latin typeface="Consolas" panose="020B0609020204030204" pitchFamily="49" charset="0"/>
              </a:rPr>
              <a:t>"</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dp.SetStorageItems</a:t>
            </a:r>
            <a:r>
              <a:rPr lang="en-GB" sz="1800" dirty="0">
                <a:solidFill>
                  <a:srgbClr val="000000"/>
                </a:solidFill>
                <a:highlight>
                  <a:srgbClr val="F2F2F2"/>
                </a:highlight>
                <a:latin typeface="Consolas" panose="020B0609020204030204" pitchFamily="49" charset="0"/>
              </a:rPr>
              <a:t>(</a:t>
            </a:r>
            <a:r>
              <a:rPr lang="en-GB" sz="1800" dirty="0">
                <a:solidFill>
                  <a:srgbClr val="0000FF"/>
                </a:solidFill>
                <a:highlight>
                  <a:srgbClr val="F2F2F2"/>
                </a:highlight>
                <a:latin typeface="Consolas" panose="020B0609020204030204" pitchFamily="49" charset="0"/>
              </a:rPr>
              <a:t>new</a:t>
            </a:r>
            <a:r>
              <a:rPr lang="en-GB" sz="1800" dirty="0">
                <a:solidFill>
                  <a:srgbClr val="000000"/>
                </a:solidFill>
                <a:highlight>
                  <a:srgbClr val="F2F2F2"/>
                </a:highlight>
                <a:latin typeface="Consolas" panose="020B0609020204030204" pitchFamily="49" charset="0"/>
              </a:rPr>
              <a:t> </a:t>
            </a:r>
            <a:r>
              <a:rPr lang="en-GB" sz="1800" dirty="0">
                <a:solidFill>
                  <a:srgbClr val="2B91AF"/>
                </a:solidFill>
                <a:highlight>
                  <a:srgbClr val="F2F2F2"/>
                </a:highlight>
                <a:latin typeface="Consolas" panose="020B0609020204030204" pitchFamily="49" charset="0"/>
              </a:rPr>
              <a:t>List</a:t>
            </a:r>
            <a:r>
              <a:rPr lang="en-GB" sz="1800" dirty="0">
                <a:solidFill>
                  <a:srgbClr val="000000"/>
                </a:solidFill>
                <a:highlight>
                  <a:srgbClr val="F2F2F2"/>
                </a:highlight>
                <a:latin typeface="Consolas" panose="020B0609020204030204" pitchFamily="49" charset="0"/>
              </a:rPr>
              <a:t>&lt;</a:t>
            </a:r>
            <a:r>
              <a:rPr lang="en-GB" sz="1800" dirty="0" err="1">
                <a:solidFill>
                  <a:srgbClr val="2B91AF"/>
                </a:solidFill>
                <a:highlight>
                  <a:srgbClr val="F2F2F2"/>
                </a:highlight>
                <a:latin typeface="Consolas" panose="020B0609020204030204" pitchFamily="49" charset="0"/>
              </a:rPr>
              <a:t>StorageFile</a:t>
            </a:r>
            <a:r>
              <a:rPr lang="en-GB" sz="1800" dirty="0">
                <a:solidFill>
                  <a:srgbClr val="000000"/>
                </a:solidFill>
                <a:highlight>
                  <a:srgbClr val="F2F2F2"/>
                </a:highlight>
                <a:latin typeface="Consolas" panose="020B0609020204030204" pitchFamily="49" charset="0"/>
              </a:rPr>
              <a:t>&gt; { </a:t>
            </a:r>
            <a:r>
              <a:rPr lang="en-GB" sz="1800" dirty="0" err="1">
                <a:solidFill>
                  <a:srgbClr val="000000"/>
                </a:solidFill>
                <a:highlight>
                  <a:srgbClr val="F2F2F2"/>
                </a:highlight>
                <a:latin typeface="Consolas" panose="020B0609020204030204" pitchFamily="49" charset="0"/>
              </a:rPr>
              <a:t>photoFile</a:t>
            </a:r>
            <a:r>
              <a:rPr lang="en-GB" sz="1800" dirty="0">
                <a:solidFill>
                  <a:srgbClr val="000000"/>
                </a:solidFill>
                <a:highlight>
                  <a:srgbClr val="F2F2F2"/>
                </a:highlight>
                <a:latin typeface="Consolas" panose="020B0609020204030204" pitchFamily="49" charset="0"/>
              </a:rPr>
              <a:t> </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dp.SetWebLink</a:t>
            </a:r>
            <a:r>
              <a:rPr lang="en-GB" sz="1800" dirty="0">
                <a:solidFill>
                  <a:srgbClr val="000000"/>
                </a:solidFill>
                <a:highlight>
                  <a:srgbClr val="F2F2F2"/>
                </a:highlight>
                <a:latin typeface="Consolas" panose="020B0609020204030204" pitchFamily="49" charset="0"/>
              </a:rPr>
              <a:t>(</a:t>
            </a:r>
            <a:r>
              <a:rPr lang="en-GB" sz="1800" dirty="0">
                <a:solidFill>
                  <a:srgbClr val="0000FF"/>
                </a:solidFill>
                <a:highlight>
                  <a:srgbClr val="F2F2F2"/>
                </a:highlight>
                <a:latin typeface="Consolas" panose="020B0609020204030204" pitchFamily="49" charset="0"/>
              </a:rPr>
              <a:t>new</a:t>
            </a:r>
            <a:r>
              <a:rPr lang="en-GB" sz="1800" dirty="0">
                <a:solidFill>
                  <a:srgbClr val="000000"/>
                </a:solidFill>
                <a:highlight>
                  <a:srgbClr val="F2F2F2"/>
                </a:highlight>
                <a:latin typeface="Consolas" panose="020B0609020204030204" pitchFamily="49" charset="0"/>
              </a:rPr>
              <a:t> </a:t>
            </a:r>
            <a:r>
              <a:rPr lang="en-GB" sz="1800" dirty="0">
                <a:solidFill>
                  <a:srgbClr val="2B91AF"/>
                </a:solidFill>
                <a:highlight>
                  <a:srgbClr val="F2F2F2"/>
                </a:highlight>
                <a:latin typeface="Consolas" panose="020B0609020204030204" pitchFamily="49" charset="0"/>
              </a:rPr>
              <a:t>Uri</a:t>
            </a:r>
            <a:r>
              <a:rPr lang="en-GB" sz="1800" dirty="0">
                <a:solidFill>
                  <a:srgbClr val="000000"/>
                </a:solidFill>
                <a:highlight>
                  <a:srgbClr val="F2F2F2"/>
                </a:highlight>
                <a:latin typeface="Consolas" panose="020B0609020204030204" pitchFamily="49" charset="0"/>
              </a:rPr>
              <a:t>(</a:t>
            </a:r>
            <a:r>
              <a:rPr lang="en-GB" sz="1800" dirty="0">
                <a:solidFill>
                  <a:srgbClr val="A31515"/>
                </a:solidFill>
                <a:highlight>
                  <a:srgbClr val="F2F2F2"/>
                </a:highlight>
                <a:latin typeface="Consolas" panose="020B0609020204030204" pitchFamily="49" charset="0"/>
              </a:rPr>
              <a:t>"http://seattletimes.com/</a:t>
            </a:r>
            <a:r>
              <a:rPr lang="en-GB" sz="1800" dirty="0" err="1">
                <a:solidFill>
                  <a:srgbClr val="A31515"/>
                </a:solidFill>
                <a:highlight>
                  <a:srgbClr val="F2F2F2"/>
                </a:highlight>
                <a:latin typeface="Consolas" panose="020B0609020204030204" pitchFamily="49" charset="0"/>
              </a:rPr>
              <a:t>ABPub</a:t>
            </a:r>
            <a:r>
              <a:rPr lang="en-GB" sz="1800" dirty="0">
                <a:solidFill>
                  <a:srgbClr val="A31515"/>
                </a:solidFill>
                <a:highlight>
                  <a:srgbClr val="F2F2F2"/>
                </a:highlight>
                <a:latin typeface="Consolas" panose="020B0609020204030204" pitchFamily="49" charset="0"/>
              </a:rPr>
              <a:t>/2006/01/10/2002732410.jpg</a:t>
            </a:r>
            <a:r>
              <a:rPr lang="en-GB" sz="1800" dirty="0" smtClean="0">
                <a:solidFill>
                  <a:srgbClr val="A31515"/>
                </a:solidFill>
                <a:highlight>
                  <a:srgbClr val="F2F2F2"/>
                </a:highlight>
                <a:latin typeface="Consolas" panose="020B0609020204030204" pitchFamily="49" charset="0"/>
              </a:rPr>
              <a:t>"</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deferral.Complete</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endParaRPr lang="en-US" sz="1800" dirty="0"/>
          </a:p>
        </p:txBody>
      </p:sp>
      <p:sp>
        <p:nvSpPr>
          <p:cNvPr id="10" name="TextBox 9"/>
          <p:cNvSpPr txBox="1"/>
          <p:nvPr/>
        </p:nvSpPr>
        <p:spPr>
          <a:xfrm>
            <a:off x="3978226" y="5565171"/>
            <a:ext cx="7623987" cy="935351"/>
          </a:xfrm>
          <a:prstGeom prst="rect">
            <a:avLst/>
          </a:prstGeom>
          <a:solidFill>
            <a:schemeClr val="bg2"/>
          </a:solidFill>
          <a:ln>
            <a:solidFill>
              <a:schemeClr val="tx1"/>
            </a:solidFill>
          </a:ln>
        </p:spPr>
        <p:txBody>
          <a:bodyPr wrap="square" lIns="179285" tIns="143428" rIns="179285" bIns="143428" rtlCol="0">
            <a:spAutoFit/>
          </a:bodyPr>
          <a:lstStyle/>
          <a:p>
            <a:pPr>
              <a:lnSpc>
                <a:spcPct val="90000"/>
              </a:lnSpc>
              <a:spcAft>
                <a:spcPts val="588"/>
              </a:spcAft>
            </a:pPr>
            <a:r>
              <a:rPr lang="en-US" sz="2353" dirty="0">
                <a:solidFill>
                  <a:schemeClr val="accent4"/>
                </a:solidFill>
                <a:latin typeface="+mj-lt"/>
              </a:rPr>
              <a:t>Deferrals</a:t>
            </a:r>
          </a:p>
          <a:p>
            <a:pPr>
              <a:lnSpc>
                <a:spcPct val="90000"/>
              </a:lnSpc>
              <a:spcAft>
                <a:spcPts val="588"/>
              </a:spcAft>
            </a:pPr>
            <a:r>
              <a:rPr lang="en-US" sz="1765" dirty="0"/>
              <a:t>You need to use deferrals when there is an </a:t>
            </a:r>
            <a:r>
              <a:rPr lang="en-US" sz="1765" dirty="0" err="1"/>
              <a:t>async</a:t>
            </a:r>
            <a:r>
              <a:rPr lang="en-US" sz="1765" dirty="0"/>
              <a:t> operation in the request. </a:t>
            </a:r>
          </a:p>
        </p:txBody>
      </p:sp>
    </p:spTree>
    <p:extLst>
      <p:ext uri="{BB962C8B-B14F-4D97-AF65-F5344CB8AC3E}">
        <p14:creationId xmlns:p14="http://schemas.microsoft.com/office/powerpoint/2010/main" val="269746156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Sharing Overview in UWP</a:t>
            </a:r>
          </a:p>
          <a:p>
            <a:r>
              <a:rPr lang="en-GB" dirty="0" smtClean="0"/>
              <a:t>Sharing </a:t>
            </a:r>
            <a:r>
              <a:rPr lang="en-GB" dirty="0"/>
              <a:t>data with other </a:t>
            </a:r>
            <a:r>
              <a:rPr lang="en-GB" dirty="0" smtClean="0"/>
              <a:t>apps through the Share Contract</a:t>
            </a:r>
            <a:endParaRPr lang="en-GB" dirty="0"/>
          </a:p>
          <a:p>
            <a:pPr lvl="1"/>
            <a:r>
              <a:rPr lang="en-GB" dirty="0"/>
              <a:t>Making your app a Share source</a:t>
            </a:r>
          </a:p>
          <a:p>
            <a:pPr lvl="1"/>
            <a:r>
              <a:rPr lang="en-GB" dirty="0"/>
              <a:t>Implementing a Share target</a:t>
            </a:r>
          </a:p>
          <a:p>
            <a:r>
              <a:rPr lang="en-GB" dirty="0" smtClean="0"/>
              <a:t>Drag and Drop</a:t>
            </a:r>
            <a:endParaRPr lang="en-GB" dirty="0"/>
          </a:p>
        </p:txBody>
      </p:sp>
    </p:spTree>
    <p:extLst>
      <p:ext uri="{BB962C8B-B14F-4D97-AF65-F5344CB8AC3E}">
        <p14:creationId xmlns:p14="http://schemas.microsoft.com/office/powerpoint/2010/main" val="31726234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Data Package Data Formats</a:t>
            </a:r>
            <a:endParaRPr lang="en-GB" dirty="0"/>
          </a:p>
        </p:txBody>
      </p:sp>
      <p:graphicFrame>
        <p:nvGraphicFramePr>
          <p:cNvPr id="8" name="Table 7"/>
          <p:cNvGraphicFramePr>
            <a:graphicFrameLocks noGrp="1"/>
          </p:cNvGraphicFramePr>
          <p:nvPr>
            <p:extLst>
              <p:ext uri="{D42A27DB-BD31-4B8C-83A1-F6EECF244321}">
                <p14:modId xmlns:p14="http://schemas.microsoft.com/office/powerpoint/2010/main" val="450908217"/>
              </p:ext>
            </p:extLst>
          </p:nvPr>
        </p:nvGraphicFramePr>
        <p:xfrm>
          <a:off x="418643" y="1486746"/>
          <a:ext cx="11429417" cy="4522777"/>
        </p:xfrm>
        <a:graphic>
          <a:graphicData uri="http://schemas.openxmlformats.org/drawingml/2006/table">
            <a:tbl>
              <a:tblPr firstRow="1" bandRow="1">
                <a:tableStyleId>{5C22544A-7EE6-4342-B048-85BDC9FD1C3A}</a:tableStyleId>
              </a:tblPr>
              <a:tblGrid>
                <a:gridCol w="5303847">
                  <a:extLst>
                    <a:ext uri="{9D8B030D-6E8A-4147-A177-3AD203B41FA5}">
                      <a16:colId xmlns:a16="http://schemas.microsoft.com/office/drawing/2014/main" val="20000"/>
                    </a:ext>
                  </a:extLst>
                </a:gridCol>
                <a:gridCol w="6125570">
                  <a:extLst>
                    <a:ext uri="{9D8B030D-6E8A-4147-A177-3AD203B41FA5}">
                      <a16:colId xmlns:a16="http://schemas.microsoft.com/office/drawing/2014/main" val="20001"/>
                    </a:ext>
                  </a:extLst>
                </a:gridCol>
              </a:tblGrid>
              <a:tr h="368593">
                <a:tc>
                  <a:txBody>
                    <a:bodyPr/>
                    <a:lstStyle/>
                    <a:p>
                      <a:r>
                        <a:rPr lang="en-GB" sz="1800" dirty="0" smtClean="0"/>
                        <a:t>Method</a:t>
                      </a:r>
                      <a:endParaRPr lang="en-GB" sz="1800" dirty="0"/>
                    </a:p>
                  </a:txBody>
                  <a:tcPr marL="89642" marR="89642" marT="44821" marB="44821"/>
                </a:tc>
                <a:tc>
                  <a:txBody>
                    <a:bodyPr/>
                    <a:lstStyle/>
                    <a:p>
                      <a:r>
                        <a:rPr lang="en-GB" sz="1800" dirty="0" smtClean="0"/>
                        <a:t>Comments</a:t>
                      </a:r>
                      <a:endParaRPr lang="en-GB" sz="1800" dirty="0"/>
                    </a:p>
                  </a:txBody>
                  <a:tcPr marL="89642" marR="89642" marT="44821" marB="44821"/>
                </a:tc>
                <a:extLst>
                  <a:ext uri="{0D108BD9-81ED-4DB2-BD59-A6C34878D82A}">
                    <a16:rowId xmlns:a16="http://schemas.microsoft.com/office/drawing/2014/main" val="10000"/>
                  </a:ext>
                </a:extLst>
              </a:tr>
              <a:tr h="368593">
                <a:tc>
                  <a:txBody>
                    <a:bodyPr/>
                    <a:lstStyle/>
                    <a:p>
                      <a:r>
                        <a:rPr lang="en-GB" sz="1800" dirty="0" err="1" smtClean="0">
                          <a:solidFill>
                            <a:schemeClr val="tx2">
                              <a:lumMod val="75000"/>
                              <a:lumOff val="25000"/>
                            </a:schemeClr>
                          </a:solidFill>
                        </a:rPr>
                        <a:t>SetApplicationLink</a:t>
                      </a:r>
                      <a:r>
                        <a:rPr lang="en-GB" sz="1800" dirty="0" smtClean="0">
                          <a:solidFill>
                            <a:schemeClr val="tx2">
                              <a:lumMod val="75000"/>
                              <a:lumOff val="25000"/>
                            </a:schemeClr>
                          </a:solidFill>
                        </a:rPr>
                        <a:t>(Uri value)</a:t>
                      </a:r>
                      <a:endParaRPr lang="en-GB" sz="1800" dirty="0">
                        <a:solidFill>
                          <a:schemeClr val="tx2">
                            <a:lumMod val="75000"/>
                            <a:lumOff val="25000"/>
                          </a:schemeClr>
                        </a:solidFill>
                      </a:endParaRPr>
                    </a:p>
                  </a:txBody>
                  <a:tcPr marL="89642" marR="89642" marT="44821" marB="44821"/>
                </a:tc>
                <a:tc>
                  <a:txBody>
                    <a:bodyPr/>
                    <a:lstStyle/>
                    <a:p>
                      <a:r>
                        <a:rPr lang="en-GB" sz="1800" dirty="0" smtClean="0">
                          <a:solidFill>
                            <a:schemeClr val="tx2">
                              <a:lumMod val="75000"/>
                              <a:lumOff val="25000"/>
                            </a:schemeClr>
                          </a:solidFill>
                        </a:rPr>
                        <a:t>A Uri back to the source</a:t>
                      </a:r>
                      <a:r>
                        <a:rPr lang="en-GB" sz="1800" baseline="0" dirty="0" smtClean="0">
                          <a:solidFill>
                            <a:schemeClr val="tx2">
                              <a:lumMod val="75000"/>
                              <a:lumOff val="25000"/>
                            </a:schemeClr>
                          </a:solidFill>
                        </a:rPr>
                        <a:t> application (a Uri association)</a:t>
                      </a:r>
                      <a:endParaRPr lang="en-GB" sz="1800" dirty="0">
                        <a:solidFill>
                          <a:schemeClr val="tx2">
                            <a:lumMod val="75000"/>
                            <a:lumOff val="25000"/>
                          </a:schemeClr>
                        </a:solidFill>
                      </a:endParaRPr>
                    </a:p>
                  </a:txBody>
                  <a:tcPr marL="89642" marR="89642" marT="44821" marB="44821"/>
                </a:tc>
                <a:extLst>
                  <a:ext uri="{0D108BD9-81ED-4DB2-BD59-A6C34878D82A}">
                    <a16:rowId xmlns:a16="http://schemas.microsoft.com/office/drawing/2014/main" val="10001"/>
                  </a:ext>
                </a:extLst>
              </a:tr>
              <a:tr h="368593">
                <a:tc>
                  <a:txBody>
                    <a:bodyPr/>
                    <a:lstStyle/>
                    <a:p>
                      <a:r>
                        <a:rPr lang="en-GB" sz="1800" dirty="0" err="1" smtClean="0">
                          <a:solidFill>
                            <a:schemeClr val="tx2">
                              <a:lumMod val="75000"/>
                              <a:lumOff val="25000"/>
                            </a:schemeClr>
                          </a:solidFill>
                        </a:rPr>
                        <a:t>SetBitmap</a:t>
                      </a:r>
                      <a:r>
                        <a:rPr lang="en-GB" sz="1800" dirty="0" smtClean="0">
                          <a:solidFill>
                            <a:schemeClr val="tx2">
                              <a:lumMod val="75000"/>
                              <a:lumOff val="25000"/>
                            </a:schemeClr>
                          </a:solidFill>
                        </a:rPr>
                        <a:t>(</a:t>
                      </a:r>
                      <a:r>
                        <a:rPr lang="en-GB" sz="1800" dirty="0" err="1" smtClean="0">
                          <a:solidFill>
                            <a:schemeClr val="tx2">
                              <a:lumMod val="75000"/>
                              <a:lumOff val="25000"/>
                            </a:schemeClr>
                          </a:solidFill>
                        </a:rPr>
                        <a:t>RandomAccessStreamReference</a:t>
                      </a:r>
                      <a:r>
                        <a:rPr lang="en-GB" sz="1800" baseline="0" dirty="0" smtClean="0">
                          <a:solidFill>
                            <a:schemeClr val="tx2">
                              <a:lumMod val="75000"/>
                              <a:lumOff val="25000"/>
                            </a:schemeClr>
                          </a:solidFill>
                        </a:rPr>
                        <a:t> value)</a:t>
                      </a:r>
                      <a:endParaRPr lang="en-GB" sz="1800" dirty="0">
                        <a:solidFill>
                          <a:schemeClr val="tx2">
                            <a:lumMod val="75000"/>
                            <a:lumOff val="25000"/>
                          </a:schemeClr>
                        </a:solidFill>
                      </a:endParaRPr>
                    </a:p>
                  </a:txBody>
                  <a:tcPr marL="89642" marR="89642" marT="44821" marB="44821"/>
                </a:tc>
                <a:tc>
                  <a:txBody>
                    <a:bodyPr/>
                    <a:lstStyle/>
                    <a:p>
                      <a:r>
                        <a:rPr lang="en-GB" sz="1800" dirty="0" smtClean="0">
                          <a:solidFill>
                            <a:schemeClr val="tx2">
                              <a:lumMod val="75000"/>
                              <a:lumOff val="25000"/>
                            </a:schemeClr>
                          </a:solidFill>
                        </a:rPr>
                        <a:t>A bitmap image</a:t>
                      </a:r>
                      <a:endParaRPr lang="en-GB" sz="1800" dirty="0">
                        <a:solidFill>
                          <a:schemeClr val="tx2">
                            <a:lumMod val="75000"/>
                            <a:lumOff val="25000"/>
                          </a:schemeClr>
                        </a:solidFill>
                      </a:endParaRPr>
                    </a:p>
                  </a:txBody>
                  <a:tcPr marL="89642" marR="89642" marT="44821" marB="44821"/>
                </a:tc>
                <a:extLst>
                  <a:ext uri="{0D108BD9-81ED-4DB2-BD59-A6C34878D82A}">
                    <a16:rowId xmlns:a16="http://schemas.microsoft.com/office/drawing/2014/main" val="10002"/>
                  </a:ext>
                </a:extLst>
              </a:tr>
              <a:tr h="647542">
                <a:tc>
                  <a:txBody>
                    <a:bodyPr/>
                    <a:lstStyle/>
                    <a:p>
                      <a:r>
                        <a:rPr lang="en-GB" sz="1800" dirty="0" err="1" smtClean="0">
                          <a:solidFill>
                            <a:schemeClr val="tx2">
                              <a:lumMod val="75000"/>
                              <a:lumOff val="25000"/>
                            </a:schemeClr>
                          </a:solidFill>
                        </a:rPr>
                        <a:t>SetData</a:t>
                      </a:r>
                      <a:r>
                        <a:rPr lang="en-GB" sz="1800" dirty="0" smtClean="0">
                          <a:solidFill>
                            <a:schemeClr val="tx2">
                              <a:lumMod val="75000"/>
                              <a:lumOff val="25000"/>
                            </a:schemeClr>
                          </a:solidFill>
                        </a:rPr>
                        <a:t>(string</a:t>
                      </a:r>
                      <a:r>
                        <a:rPr lang="en-GB" sz="1800" baseline="0" dirty="0" smtClean="0">
                          <a:solidFill>
                            <a:schemeClr val="tx2">
                              <a:lumMod val="75000"/>
                              <a:lumOff val="25000"/>
                            </a:schemeClr>
                          </a:solidFill>
                        </a:rPr>
                        <a:t> </a:t>
                      </a:r>
                      <a:r>
                        <a:rPr lang="en-GB" sz="1800" baseline="0" dirty="0" err="1" smtClean="0">
                          <a:solidFill>
                            <a:schemeClr val="tx2">
                              <a:lumMod val="75000"/>
                              <a:lumOff val="25000"/>
                            </a:schemeClr>
                          </a:solidFill>
                        </a:rPr>
                        <a:t>formatId</a:t>
                      </a:r>
                      <a:r>
                        <a:rPr lang="en-GB" sz="1800" baseline="0" dirty="0" smtClean="0">
                          <a:solidFill>
                            <a:schemeClr val="tx2">
                              <a:lumMod val="75000"/>
                              <a:lumOff val="25000"/>
                            </a:schemeClr>
                          </a:solidFill>
                        </a:rPr>
                        <a:t>, object value)</a:t>
                      </a:r>
                      <a:endParaRPr lang="en-GB" sz="1800" dirty="0">
                        <a:solidFill>
                          <a:schemeClr val="tx2">
                            <a:lumMod val="75000"/>
                            <a:lumOff val="25000"/>
                          </a:schemeClr>
                        </a:solidFill>
                      </a:endParaRPr>
                    </a:p>
                  </a:txBody>
                  <a:tcPr marL="89642" marR="89642" marT="44821" marB="44821"/>
                </a:tc>
                <a:tc>
                  <a:txBody>
                    <a:bodyPr/>
                    <a:lstStyle/>
                    <a:p>
                      <a:r>
                        <a:rPr lang="en-GB" sz="1800" dirty="0" smtClean="0">
                          <a:solidFill>
                            <a:schemeClr val="tx2">
                              <a:lumMod val="75000"/>
                              <a:lumOff val="25000"/>
                            </a:schemeClr>
                          </a:solidFill>
                        </a:rPr>
                        <a:t>Used in a delayed rendering </a:t>
                      </a:r>
                      <a:r>
                        <a:rPr lang="en-GB" sz="1800" dirty="0" err="1" smtClean="0">
                          <a:solidFill>
                            <a:schemeClr val="tx2">
                              <a:lumMod val="75000"/>
                              <a:lumOff val="25000"/>
                            </a:schemeClr>
                          </a:solidFill>
                        </a:rPr>
                        <a:t>callback</a:t>
                      </a:r>
                      <a:r>
                        <a:rPr lang="en-GB" sz="1800" dirty="0" smtClean="0">
                          <a:solidFill>
                            <a:schemeClr val="tx2">
                              <a:lumMod val="75000"/>
                              <a:lumOff val="25000"/>
                            </a:schemeClr>
                          </a:solidFill>
                        </a:rPr>
                        <a:t> method to supply the data</a:t>
                      </a:r>
                      <a:endParaRPr lang="en-GB" sz="1800" dirty="0">
                        <a:solidFill>
                          <a:schemeClr val="tx2">
                            <a:lumMod val="75000"/>
                            <a:lumOff val="25000"/>
                          </a:schemeClr>
                        </a:solidFill>
                      </a:endParaRPr>
                    </a:p>
                  </a:txBody>
                  <a:tcPr marL="89642" marR="89642" marT="44821" marB="44821"/>
                </a:tc>
                <a:extLst>
                  <a:ext uri="{0D108BD9-81ED-4DB2-BD59-A6C34878D82A}">
                    <a16:rowId xmlns:a16="http://schemas.microsoft.com/office/drawing/2014/main" val="10003"/>
                  </a:ext>
                </a:extLst>
              </a:tr>
              <a:tr h="647542">
                <a:tc>
                  <a:txBody>
                    <a:bodyPr/>
                    <a:lstStyle/>
                    <a:p>
                      <a:r>
                        <a:rPr lang="en-GB" sz="1800" dirty="0" err="1" smtClean="0">
                          <a:solidFill>
                            <a:schemeClr val="tx2">
                              <a:lumMod val="75000"/>
                              <a:lumOff val="25000"/>
                            </a:schemeClr>
                          </a:solidFill>
                        </a:rPr>
                        <a:t>SetDataProvider</a:t>
                      </a:r>
                      <a:r>
                        <a:rPr lang="en-GB" sz="1800" dirty="0" smtClean="0">
                          <a:solidFill>
                            <a:schemeClr val="tx2">
                              <a:lumMod val="75000"/>
                              <a:lumOff val="25000"/>
                            </a:schemeClr>
                          </a:solidFill>
                        </a:rPr>
                        <a:t>(string </a:t>
                      </a:r>
                      <a:r>
                        <a:rPr lang="en-GB" sz="1800" dirty="0" err="1" smtClean="0">
                          <a:solidFill>
                            <a:schemeClr val="tx2">
                              <a:lumMod val="75000"/>
                              <a:lumOff val="25000"/>
                            </a:schemeClr>
                          </a:solidFill>
                        </a:rPr>
                        <a:t>formatId</a:t>
                      </a:r>
                      <a:r>
                        <a:rPr lang="en-GB" sz="1800" dirty="0" smtClean="0">
                          <a:solidFill>
                            <a:schemeClr val="tx2">
                              <a:lumMod val="75000"/>
                              <a:lumOff val="25000"/>
                            </a:schemeClr>
                          </a:solidFill>
                        </a:rPr>
                        <a:t>, </a:t>
                      </a:r>
                      <a:r>
                        <a:rPr lang="en-GB" sz="1800" dirty="0" err="1" smtClean="0">
                          <a:solidFill>
                            <a:schemeClr val="tx2">
                              <a:lumMod val="75000"/>
                              <a:lumOff val="25000"/>
                            </a:schemeClr>
                          </a:solidFill>
                        </a:rPr>
                        <a:t>DataProviderHandler</a:t>
                      </a:r>
                      <a:r>
                        <a:rPr lang="en-GB" sz="1800" dirty="0" smtClean="0">
                          <a:solidFill>
                            <a:schemeClr val="tx2">
                              <a:lumMod val="75000"/>
                              <a:lumOff val="25000"/>
                            </a:schemeClr>
                          </a:solidFill>
                        </a:rPr>
                        <a:t> </a:t>
                      </a:r>
                      <a:r>
                        <a:rPr lang="en-GB" sz="1800" dirty="0" err="1" smtClean="0">
                          <a:solidFill>
                            <a:schemeClr val="tx2">
                              <a:lumMod val="75000"/>
                              <a:lumOff val="25000"/>
                            </a:schemeClr>
                          </a:solidFill>
                        </a:rPr>
                        <a:t>delayRenderer</a:t>
                      </a:r>
                      <a:r>
                        <a:rPr lang="en-GB" sz="1800" dirty="0" smtClean="0">
                          <a:solidFill>
                            <a:schemeClr val="tx2">
                              <a:lumMod val="75000"/>
                              <a:lumOff val="25000"/>
                            </a:schemeClr>
                          </a:solidFill>
                        </a:rPr>
                        <a:t>)</a:t>
                      </a:r>
                      <a:endParaRPr lang="en-GB" sz="1800" dirty="0">
                        <a:solidFill>
                          <a:schemeClr val="tx2">
                            <a:lumMod val="75000"/>
                            <a:lumOff val="25000"/>
                          </a:schemeClr>
                        </a:solidFill>
                      </a:endParaRPr>
                    </a:p>
                  </a:txBody>
                  <a:tcPr marL="89642" marR="89642" marT="44821" marB="44821"/>
                </a:tc>
                <a:tc>
                  <a:txBody>
                    <a:bodyPr/>
                    <a:lstStyle/>
                    <a:p>
                      <a:r>
                        <a:rPr lang="en-GB" sz="1800" dirty="0" smtClean="0">
                          <a:solidFill>
                            <a:schemeClr val="tx2">
                              <a:lumMod val="75000"/>
                              <a:lumOff val="25000"/>
                            </a:schemeClr>
                          </a:solidFill>
                        </a:rPr>
                        <a:t>Declares a </a:t>
                      </a:r>
                      <a:r>
                        <a:rPr lang="en-GB" sz="1800" dirty="0" err="1" smtClean="0">
                          <a:solidFill>
                            <a:schemeClr val="tx2">
                              <a:lumMod val="75000"/>
                              <a:lumOff val="25000"/>
                            </a:schemeClr>
                          </a:solidFill>
                        </a:rPr>
                        <a:t>callback</a:t>
                      </a:r>
                      <a:r>
                        <a:rPr lang="en-GB" sz="1800" dirty="0" smtClean="0">
                          <a:solidFill>
                            <a:schemeClr val="tx2">
                              <a:lumMod val="75000"/>
                              <a:lumOff val="25000"/>
                            </a:schemeClr>
                          </a:solidFill>
                        </a:rPr>
                        <a:t> method for delayed rendering of data items, if acquisition of data for sharing is time-consuming</a:t>
                      </a:r>
                      <a:endParaRPr lang="en-GB" sz="1800" dirty="0">
                        <a:solidFill>
                          <a:schemeClr val="tx2">
                            <a:lumMod val="75000"/>
                            <a:lumOff val="25000"/>
                          </a:schemeClr>
                        </a:solidFill>
                      </a:endParaRPr>
                    </a:p>
                  </a:txBody>
                  <a:tcPr marL="89642" marR="89642" marT="44821" marB="44821"/>
                </a:tc>
                <a:extLst>
                  <a:ext uri="{0D108BD9-81ED-4DB2-BD59-A6C34878D82A}">
                    <a16:rowId xmlns:a16="http://schemas.microsoft.com/office/drawing/2014/main" val="10004"/>
                  </a:ext>
                </a:extLst>
              </a:tr>
              <a:tr h="368593">
                <a:tc>
                  <a:txBody>
                    <a:bodyPr/>
                    <a:lstStyle/>
                    <a:p>
                      <a:r>
                        <a:rPr lang="en-GB" sz="1800" dirty="0" err="1" smtClean="0">
                          <a:solidFill>
                            <a:schemeClr val="tx2">
                              <a:lumMod val="75000"/>
                              <a:lumOff val="25000"/>
                            </a:schemeClr>
                          </a:solidFill>
                        </a:rPr>
                        <a:t>SetHtmlFormat</a:t>
                      </a:r>
                      <a:r>
                        <a:rPr lang="en-GB" sz="1800" dirty="0" smtClean="0">
                          <a:solidFill>
                            <a:schemeClr val="tx2">
                              <a:lumMod val="75000"/>
                              <a:lumOff val="25000"/>
                            </a:schemeClr>
                          </a:solidFill>
                        </a:rPr>
                        <a:t>(string value)</a:t>
                      </a:r>
                      <a:endParaRPr lang="en-GB" sz="1800" dirty="0">
                        <a:solidFill>
                          <a:schemeClr val="tx2">
                            <a:lumMod val="75000"/>
                            <a:lumOff val="25000"/>
                          </a:schemeClr>
                        </a:solidFill>
                      </a:endParaRPr>
                    </a:p>
                  </a:txBody>
                  <a:tcPr marL="89642" marR="89642" marT="44821" marB="44821"/>
                </a:tc>
                <a:tc>
                  <a:txBody>
                    <a:bodyPr/>
                    <a:lstStyle/>
                    <a:p>
                      <a:r>
                        <a:rPr lang="en-GB" sz="1800" dirty="0" smtClean="0">
                          <a:solidFill>
                            <a:schemeClr val="tx2">
                              <a:lumMod val="75000"/>
                              <a:lumOff val="25000"/>
                            </a:schemeClr>
                          </a:solidFill>
                        </a:rPr>
                        <a:t>HTML content</a:t>
                      </a:r>
                      <a:endParaRPr lang="en-GB" sz="1800" dirty="0">
                        <a:solidFill>
                          <a:schemeClr val="tx2">
                            <a:lumMod val="75000"/>
                            <a:lumOff val="25000"/>
                          </a:schemeClr>
                        </a:solidFill>
                      </a:endParaRPr>
                    </a:p>
                  </a:txBody>
                  <a:tcPr marL="89642" marR="89642" marT="44821" marB="44821"/>
                </a:tc>
                <a:extLst>
                  <a:ext uri="{0D108BD9-81ED-4DB2-BD59-A6C34878D82A}">
                    <a16:rowId xmlns:a16="http://schemas.microsoft.com/office/drawing/2014/main" val="10005"/>
                  </a:ext>
                </a:extLst>
              </a:tr>
              <a:tr h="368593">
                <a:tc>
                  <a:txBody>
                    <a:bodyPr/>
                    <a:lstStyle/>
                    <a:p>
                      <a:r>
                        <a:rPr lang="en-GB" sz="1800" dirty="0" err="1" smtClean="0">
                          <a:solidFill>
                            <a:schemeClr val="tx2">
                              <a:lumMod val="75000"/>
                              <a:lumOff val="25000"/>
                            </a:schemeClr>
                          </a:solidFill>
                        </a:rPr>
                        <a:t>SetRtf</a:t>
                      </a:r>
                      <a:r>
                        <a:rPr lang="en-GB" sz="1800" dirty="0" smtClean="0">
                          <a:solidFill>
                            <a:schemeClr val="tx2">
                              <a:lumMod val="75000"/>
                              <a:lumOff val="25000"/>
                            </a:schemeClr>
                          </a:solidFill>
                        </a:rPr>
                        <a:t>(string</a:t>
                      </a:r>
                      <a:r>
                        <a:rPr lang="en-GB" sz="1800" baseline="0" dirty="0" smtClean="0">
                          <a:solidFill>
                            <a:schemeClr val="tx2">
                              <a:lumMod val="75000"/>
                              <a:lumOff val="25000"/>
                            </a:schemeClr>
                          </a:solidFill>
                        </a:rPr>
                        <a:t> value)</a:t>
                      </a:r>
                      <a:endParaRPr lang="en-GB" sz="1800" dirty="0">
                        <a:solidFill>
                          <a:schemeClr val="tx2">
                            <a:lumMod val="75000"/>
                            <a:lumOff val="25000"/>
                          </a:schemeClr>
                        </a:solidFill>
                      </a:endParaRPr>
                    </a:p>
                  </a:txBody>
                  <a:tcPr marL="89642" marR="89642" marT="44821" marB="44821"/>
                </a:tc>
                <a:tc>
                  <a:txBody>
                    <a:bodyPr/>
                    <a:lstStyle/>
                    <a:p>
                      <a:r>
                        <a:rPr lang="en-GB" sz="1800" dirty="0" smtClean="0">
                          <a:solidFill>
                            <a:schemeClr val="tx2">
                              <a:lumMod val="75000"/>
                              <a:lumOff val="25000"/>
                            </a:schemeClr>
                          </a:solidFill>
                        </a:rPr>
                        <a:t>RTF formatted text</a:t>
                      </a:r>
                      <a:endParaRPr lang="en-GB" sz="1800" dirty="0">
                        <a:solidFill>
                          <a:schemeClr val="tx2">
                            <a:lumMod val="75000"/>
                            <a:lumOff val="25000"/>
                          </a:schemeClr>
                        </a:solidFill>
                      </a:endParaRPr>
                    </a:p>
                  </a:txBody>
                  <a:tcPr marL="89642" marR="89642" marT="44821" marB="44821"/>
                </a:tc>
                <a:extLst>
                  <a:ext uri="{0D108BD9-81ED-4DB2-BD59-A6C34878D82A}">
                    <a16:rowId xmlns:a16="http://schemas.microsoft.com/office/drawing/2014/main" val="10006"/>
                  </a:ext>
                </a:extLst>
              </a:tr>
              <a:tr h="647542">
                <a:tc>
                  <a:txBody>
                    <a:bodyPr/>
                    <a:lstStyle/>
                    <a:p>
                      <a:r>
                        <a:rPr lang="en-GB" sz="1800" dirty="0" err="1" smtClean="0">
                          <a:solidFill>
                            <a:schemeClr val="tx2">
                              <a:lumMod val="75000"/>
                              <a:lumOff val="25000"/>
                            </a:schemeClr>
                          </a:solidFill>
                        </a:rPr>
                        <a:t>SetStorageItems</a:t>
                      </a:r>
                      <a:r>
                        <a:rPr lang="en-GB" sz="1800" dirty="0" smtClean="0">
                          <a:solidFill>
                            <a:schemeClr val="tx2">
                              <a:lumMod val="75000"/>
                              <a:lumOff val="25000"/>
                            </a:schemeClr>
                          </a:solidFill>
                        </a:rPr>
                        <a:t>(</a:t>
                      </a:r>
                      <a:r>
                        <a:rPr lang="en-GB" sz="1800" dirty="0" err="1" smtClean="0">
                          <a:solidFill>
                            <a:schemeClr val="tx2">
                              <a:lumMod val="75000"/>
                              <a:lumOff val="25000"/>
                            </a:schemeClr>
                          </a:solidFill>
                        </a:rPr>
                        <a:t>IEnumerable</a:t>
                      </a:r>
                      <a:r>
                        <a:rPr lang="en-GB" sz="1800" dirty="0" smtClean="0">
                          <a:solidFill>
                            <a:schemeClr val="tx2">
                              <a:lumMod val="75000"/>
                              <a:lumOff val="25000"/>
                            </a:schemeClr>
                          </a:solidFill>
                        </a:rPr>
                        <a:t>&lt;</a:t>
                      </a:r>
                      <a:r>
                        <a:rPr lang="en-GB" sz="1800" dirty="0" err="1" smtClean="0">
                          <a:solidFill>
                            <a:schemeClr val="tx2">
                              <a:lumMod val="75000"/>
                              <a:lumOff val="25000"/>
                            </a:schemeClr>
                          </a:solidFill>
                        </a:rPr>
                        <a:t>IStorageItem</a:t>
                      </a:r>
                      <a:r>
                        <a:rPr lang="en-GB" sz="1800" dirty="0" smtClean="0">
                          <a:solidFill>
                            <a:schemeClr val="tx2">
                              <a:lumMod val="75000"/>
                              <a:lumOff val="25000"/>
                            </a:schemeClr>
                          </a:solidFill>
                        </a:rPr>
                        <a:t>&gt; value, bool </a:t>
                      </a:r>
                      <a:r>
                        <a:rPr lang="en-GB" sz="1800" dirty="0" err="1" smtClean="0">
                          <a:solidFill>
                            <a:schemeClr val="tx2">
                              <a:lumMod val="75000"/>
                              <a:lumOff val="25000"/>
                            </a:schemeClr>
                          </a:solidFill>
                        </a:rPr>
                        <a:t>readOnly</a:t>
                      </a:r>
                      <a:r>
                        <a:rPr lang="en-GB" sz="1800" dirty="0" smtClean="0">
                          <a:solidFill>
                            <a:schemeClr val="tx2">
                              <a:lumMod val="75000"/>
                              <a:lumOff val="25000"/>
                            </a:schemeClr>
                          </a:solidFill>
                        </a:rPr>
                        <a:t>)</a:t>
                      </a:r>
                      <a:endParaRPr lang="en-GB" sz="1800" dirty="0">
                        <a:solidFill>
                          <a:schemeClr val="tx2">
                            <a:lumMod val="75000"/>
                            <a:lumOff val="25000"/>
                          </a:schemeClr>
                        </a:solidFill>
                      </a:endParaRPr>
                    </a:p>
                  </a:txBody>
                  <a:tcPr marL="89642" marR="89642" marT="44821" marB="44821"/>
                </a:tc>
                <a:tc>
                  <a:txBody>
                    <a:bodyPr/>
                    <a:lstStyle/>
                    <a:p>
                      <a:r>
                        <a:rPr lang="en-GB" sz="1800" dirty="0" smtClean="0">
                          <a:solidFill>
                            <a:schemeClr val="tx2">
                              <a:lumMod val="75000"/>
                              <a:lumOff val="25000"/>
                            </a:schemeClr>
                          </a:solidFill>
                        </a:rPr>
                        <a:t>One or more files and/or folders</a:t>
                      </a:r>
                      <a:endParaRPr lang="en-GB" sz="1800" dirty="0">
                        <a:solidFill>
                          <a:schemeClr val="tx2">
                            <a:lumMod val="75000"/>
                            <a:lumOff val="25000"/>
                          </a:schemeClr>
                        </a:solidFill>
                      </a:endParaRPr>
                    </a:p>
                  </a:txBody>
                  <a:tcPr marL="89642" marR="89642" marT="44821" marB="44821"/>
                </a:tc>
                <a:extLst>
                  <a:ext uri="{0D108BD9-81ED-4DB2-BD59-A6C34878D82A}">
                    <a16:rowId xmlns:a16="http://schemas.microsoft.com/office/drawing/2014/main" val="10007"/>
                  </a:ext>
                </a:extLst>
              </a:tr>
              <a:tr h="368593">
                <a:tc>
                  <a:txBody>
                    <a:bodyPr/>
                    <a:lstStyle/>
                    <a:p>
                      <a:r>
                        <a:rPr lang="en-GB" sz="1800" dirty="0" err="1" smtClean="0">
                          <a:solidFill>
                            <a:schemeClr val="tx2">
                              <a:lumMod val="75000"/>
                              <a:lumOff val="25000"/>
                            </a:schemeClr>
                          </a:solidFill>
                        </a:rPr>
                        <a:t>SetText</a:t>
                      </a:r>
                      <a:r>
                        <a:rPr lang="en-GB" sz="1800" dirty="0" smtClean="0">
                          <a:solidFill>
                            <a:schemeClr val="tx2">
                              <a:lumMod val="75000"/>
                              <a:lumOff val="25000"/>
                            </a:schemeClr>
                          </a:solidFill>
                        </a:rPr>
                        <a:t>(string value)</a:t>
                      </a:r>
                      <a:endParaRPr lang="en-GB" sz="1800" dirty="0">
                        <a:solidFill>
                          <a:schemeClr val="tx2">
                            <a:lumMod val="75000"/>
                            <a:lumOff val="25000"/>
                          </a:schemeClr>
                        </a:solidFill>
                      </a:endParaRPr>
                    </a:p>
                  </a:txBody>
                  <a:tcPr marL="89642" marR="89642" marT="44821" marB="44821"/>
                </a:tc>
                <a:tc>
                  <a:txBody>
                    <a:bodyPr/>
                    <a:lstStyle/>
                    <a:p>
                      <a:r>
                        <a:rPr lang="en-GB" sz="1800" dirty="0" smtClean="0">
                          <a:solidFill>
                            <a:schemeClr val="tx2">
                              <a:lumMod val="75000"/>
                              <a:lumOff val="25000"/>
                            </a:schemeClr>
                          </a:solidFill>
                        </a:rPr>
                        <a:t>Simple text</a:t>
                      </a:r>
                      <a:endParaRPr lang="en-GB" sz="1800" dirty="0">
                        <a:solidFill>
                          <a:schemeClr val="tx2">
                            <a:lumMod val="75000"/>
                            <a:lumOff val="25000"/>
                          </a:schemeClr>
                        </a:solidFill>
                      </a:endParaRPr>
                    </a:p>
                  </a:txBody>
                  <a:tcPr marL="89642" marR="89642" marT="44821" marB="44821"/>
                </a:tc>
                <a:extLst>
                  <a:ext uri="{0D108BD9-81ED-4DB2-BD59-A6C34878D82A}">
                    <a16:rowId xmlns:a16="http://schemas.microsoft.com/office/drawing/2014/main" val="10008"/>
                  </a:ext>
                </a:extLst>
              </a:tr>
              <a:tr h="368593">
                <a:tc>
                  <a:txBody>
                    <a:bodyPr/>
                    <a:lstStyle/>
                    <a:p>
                      <a:r>
                        <a:rPr lang="en-GB" sz="1800" dirty="0" err="1" smtClean="0">
                          <a:solidFill>
                            <a:schemeClr val="tx2">
                              <a:lumMod val="75000"/>
                              <a:lumOff val="25000"/>
                            </a:schemeClr>
                          </a:solidFill>
                        </a:rPr>
                        <a:t>SetWebLink</a:t>
                      </a:r>
                      <a:r>
                        <a:rPr lang="en-GB" sz="1800" dirty="0" smtClean="0">
                          <a:solidFill>
                            <a:schemeClr val="tx2">
                              <a:lumMod val="75000"/>
                              <a:lumOff val="25000"/>
                            </a:schemeClr>
                          </a:solidFill>
                        </a:rPr>
                        <a:t>(Uri</a:t>
                      </a:r>
                      <a:r>
                        <a:rPr lang="en-GB" sz="1800" baseline="0" dirty="0" smtClean="0">
                          <a:solidFill>
                            <a:schemeClr val="tx2">
                              <a:lumMod val="75000"/>
                              <a:lumOff val="25000"/>
                            </a:schemeClr>
                          </a:solidFill>
                        </a:rPr>
                        <a:t> value)</a:t>
                      </a:r>
                      <a:endParaRPr lang="en-GB" sz="1800" dirty="0">
                        <a:solidFill>
                          <a:schemeClr val="tx2">
                            <a:lumMod val="75000"/>
                            <a:lumOff val="25000"/>
                          </a:schemeClr>
                        </a:solidFill>
                      </a:endParaRPr>
                    </a:p>
                  </a:txBody>
                  <a:tcPr marL="89642" marR="89642" marT="44821" marB="44821"/>
                </a:tc>
                <a:tc>
                  <a:txBody>
                    <a:bodyPr/>
                    <a:lstStyle/>
                    <a:p>
                      <a:r>
                        <a:rPr lang="en-GB" sz="1800" dirty="0" smtClean="0">
                          <a:solidFill>
                            <a:schemeClr val="tx2">
                              <a:lumMod val="75000"/>
                              <a:lumOff val="25000"/>
                            </a:schemeClr>
                          </a:solidFill>
                        </a:rPr>
                        <a:t>Link to a resource on the network</a:t>
                      </a:r>
                      <a:endParaRPr lang="en-GB" sz="1800" dirty="0">
                        <a:solidFill>
                          <a:schemeClr val="tx2">
                            <a:lumMod val="75000"/>
                            <a:lumOff val="25000"/>
                          </a:schemeClr>
                        </a:solidFill>
                      </a:endParaRPr>
                    </a:p>
                  </a:txBody>
                  <a:tcPr marL="89642" marR="89642" marT="44821" marB="44821"/>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74617285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sz="quarter" idx="10"/>
          </p:nvPr>
        </p:nvSpPr>
        <p:spPr/>
        <p:txBody>
          <a:bodyPr/>
          <a:lstStyle/>
          <a:p>
            <a:r>
              <a:rPr lang="en-US" dirty="0" smtClean="0"/>
              <a:t>demo</a:t>
            </a:r>
            <a:endParaRPr lang="en-US" dirty="0"/>
          </a:p>
        </p:txBody>
      </p:sp>
      <p:sp>
        <p:nvSpPr>
          <p:cNvPr id="4" name="Title 3"/>
          <p:cNvSpPr>
            <a:spLocks noGrp="1"/>
          </p:cNvSpPr>
          <p:nvPr>
            <p:ph type="ctrTitle"/>
          </p:nvPr>
        </p:nvSpPr>
        <p:spPr/>
        <p:txBody>
          <a:bodyPr/>
          <a:lstStyle/>
          <a:p>
            <a:r>
              <a:rPr lang="en-US" dirty="0"/>
              <a:t>Sharing Source</a:t>
            </a:r>
            <a:br>
              <a:rPr lang="en-US" dirty="0"/>
            </a:br>
            <a:endParaRPr lang="en-US" dirty="0"/>
          </a:p>
        </p:txBody>
      </p:sp>
    </p:spTree>
    <p:extLst>
      <p:ext uri="{BB962C8B-B14F-4D97-AF65-F5344CB8AC3E}">
        <p14:creationId xmlns:p14="http://schemas.microsoft.com/office/powerpoint/2010/main" val="262169866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reContrac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2474901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GB" dirty="0" smtClean="0"/>
              <a:t>Implementing a Share Target</a:t>
            </a:r>
            <a:endParaRPr lang="en-GB" dirty="0"/>
          </a:p>
        </p:txBody>
      </p:sp>
      <p:sp>
        <p:nvSpPr>
          <p:cNvPr id="6" name="Slide Number Placeholder 5"/>
          <p:cNvSpPr>
            <a:spLocks noGrp="1"/>
          </p:cNvSpPr>
          <p:nvPr>
            <p:ph type="sldNum" sz="quarter" idx="4294967295"/>
          </p:nvPr>
        </p:nvSpPr>
        <p:spPr/>
        <p:txBody>
          <a:bodyPr/>
          <a:lstStyle/>
          <a:p>
            <a:fld id="{2775DF8E-1151-4C45-8C93-3AB060627CA9}" type="slidenum">
              <a:rPr lang="en-US" smtClean="0"/>
              <a:pPr/>
              <a:t>23</a:t>
            </a:fld>
            <a:endParaRPr lang="en-US"/>
          </a:p>
        </p:txBody>
      </p:sp>
    </p:spTree>
    <p:extLst>
      <p:ext uri="{BB962C8B-B14F-4D97-AF65-F5344CB8AC3E}">
        <p14:creationId xmlns:p14="http://schemas.microsoft.com/office/powerpoint/2010/main" val="325606099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504116" cy="899537"/>
          </a:xfrm>
        </p:spPr>
        <p:txBody>
          <a:bodyPr/>
          <a:lstStyle/>
          <a:p>
            <a:r>
              <a:rPr lang="en-US" sz="5294" dirty="0"/>
              <a:t>Registering as a Share Target</a:t>
            </a:r>
          </a:p>
        </p:txBody>
      </p:sp>
      <p:sp>
        <p:nvSpPr>
          <p:cNvPr id="3" name="Text Placeholder 2"/>
          <p:cNvSpPr>
            <a:spLocks noGrp="1"/>
          </p:cNvSpPr>
          <p:nvPr>
            <p:ph type="body" sz="quarter" idx="10"/>
          </p:nvPr>
        </p:nvSpPr>
        <p:spPr>
          <a:xfrm>
            <a:off x="269240" y="1262640"/>
            <a:ext cx="5752058" cy="4045619"/>
          </a:xfrm>
        </p:spPr>
        <p:txBody>
          <a:bodyPr/>
          <a:lstStyle/>
          <a:p>
            <a:r>
              <a:rPr lang="en-US" dirty="0" smtClean="0"/>
              <a:t>Register supported formats and file types in the Manifest:</a:t>
            </a:r>
          </a:p>
          <a:p>
            <a:pPr lvl="1"/>
            <a:r>
              <a:rPr lang="en-US" dirty="0" smtClean="0"/>
              <a:t>Plain text</a:t>
            </a:r>
          </a:p>
          <a:p>
            <a:pPr lvl="1"/>
            <a:r>
              <a:rPr lang="en-US" dirty="0" smtClean="0"/>
              <a:t>Formatted text</a:t>
            </a:r>
          </a:p>
          <a:p>
            <a:pPr lvl="1"/>
            <a:r>
              <a:rPr lang="en-US" dirty="0" smtClean="0"/>
              <a:t>URI</a:t>
            </a:r>
          </a:p>
          <a:p>
            <a:pPr lvl="1"/>
            <a:r>
              <a:rPr lang="en-US" dirty="0" smtClean="0"/>
              <a:t>HTML</a:t>
            </a:r>
          </a:p>
          <a:p>
            <a:pPr lvl="1"/>
            <a:r>
              <a:rPr lang="en-US" dirty="0" smtClean="0"/>
              <a:t>Images</a:t>
            </a:r>
          </a:p>
          <a:p>
            <a:pPr lvl="1"/>
            <a:r>
              <a:rPr lang="en-US" dirty="0" smtClean="0"/>
              <a:t>Files</a:t>
            </a:r>
          </a:p>
          <a:p>
            <a:pPr lvl="1"/>
            <a:r>
              <a:rPr lang="en-US" dirty="0" smtClean="0"/>
              <a:t>Custom data formats</a:t>
            </a:r>
            <a:endParaRPr lang="en-US" dirty="0"/>
          </a:p>
        </p:txBody>
      </p:sp>
      <p:sp>
        <p:nvSpPr>
          <p:cNvPr id="4" name="Rectangle 3"/>
          <p:cNvSpPr/>
          <p:nvPr/>
        </p:nvSpPr>
        <p:spPr>
          <a:xfrm>
            <a:off x="4897821" y="1420276"/>
            <a:ext cx="7094483" cy="4524315"/>
          </a:xfrm>
          <a:prstGeom prst="rect">
            <a:avLst/>
          </a:prstGeom>
        </p:spPr>
        <p:txBody>
          <a:bodyPr wrap="square">
            <a:spAutoFit/>
          </a:bodyPr>
          <a:lstStyle/>
          <a:p>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a:solidFill>
                  <a:srgbClr val="A31515"/>
                </a:solidFill>
                <a:highlight>
                  <a:srgbClr val="FFFFFF"/>
                </a:highlight>
                <a:latin typeface="Consolas" panose="020B0609020204030204" pitchFamily="49" charset="0"/>
                <a:ea typeface="Times New Roman" panose="02020603050405020304" pitchFamily="18" charset="0"/>
              </a:rPr>
              <a:t>Application</a:t>
            </a:r>
            <a:r>
              <a:rPr lang="en-GB" dirty="0">
                <a:solidFill>
                  <a:srgbClr val="0000FF"/>
                </a:solidFill>
                <a:highlight>
                  <a:srgbClr val="FFFFFF"/>
                </a:highlight>
                <a:latin typeface="Consolas" panose="020B0609020204030204" pitchFamily="49" charset="0"/>
                <a:ea typeface="Times New Roman" panose="02020603050405020304" pitchFamily="18" charset="0"/>
              </a:rPr>
              <a:t> </a:t>
            </a:r>
            <a:r>
              <a:rPr lang="en-GB" dirty="0">
                <a:solidFill>
                  <a:srgbClr val="FF0000"/>
                </a:solidFill>
                <a:highlight>
                  <a:srgbClr val="FFFFFF"/>
                </a:highlight>
                <a:latin typeface="Consolas" panose="020B0609020204030204" pitchFamily="49" charset="0"/>
                <a:ea typeface="Times New Roman" panose="02020603050405020304" pitchFamily="18" charset="0"/>
              </a:rPr>
              <a:t>Id</a:t>
            </a:r>
            <a:r>
              <a:rPr lang="en-GB" dirty="0">
                <a:solidFill>
                  <a:srgbClr val="0000FF"/>
                </a:solidFill>
                <a:highlight>
                  <a:srgbClr val="FFFFFF"/>
                </a:highlight>
                <a:latin typeface="Consolas" panose="020B0609020204030204" pitchFamily="49" charset="0"/>
                <a:ea typeface="Times New Roman" panose="02020603050405020304" pitchFamily="18" charset="0"/>
              </a:rPr>
              <a:t>=</a:t>
            </a:r>
            <a:r>
              <a:rPr lang="en-GB" dirty="0">
                <a:solidFill>
                  <a:srgbClr val="000000"/>
                </a:solidFill>
                <a:highlight>
                  <a:srgbClr val="FFFFFF"/>
                </a:highlight>
                <a:latin typeface="Consolas" panose="020B0609020204030204" pitchFamily="49" charset="0"/>
                <a:ea typeface="Times New Roman" panose="02020603050405020304" pitchFamily="18" charset="0"/>
              </a:rPr>
              <a:t>"</a:t>
            </a:r>
            <a:r>
              <a:rPr lang="en-GB" dirty="0">
                <a:solidFill>
                  <a:srgbClr val="0000FF"/>
                </a:solidFill>
                <a:highlight>
                  <a:srgbClr val="FFFFFF"/>
                </a:highlight>
                <a:latin typeface="Consolas" panose="020B0609020204030204" pitchFamily="49" charset="0"/>
                <a:ea typeface="Times New Roman" panose="02020603050405020304" pitchFamily="18" charset="0"/>
              </a:rPr>
              <a:t>App</a:t>
            </a:r>
            <a:r>
              <a:rPr lang="en-GB" dirty="0">
                <a:solidFill>
                  <a:srgbClr val="000000"/>
                </a:solidFill>
                <a:highlight>
                  <a:srgbClr val="FFFFFF"/>
                </a:highlight>
                <a:latin typeface="Consolas" panose="020B0609020204030204" pitchFamily="49" charset="0"/>
                <a:ea typeface="Times New Roman" panose="02020603050405020304" pitchFamily="18" charset="0"/>
              </a:rPr>
              <a:t>"</a:t>
            </a:r>
            <a:r>
              <a:rPr lang="en-GB" dirty="0">
                <a:solidFill>
                  <a:srgbClr val="0000FF"/>
                </a:solidFill>
                <a:highlight>
                  <a:srgbClr val="FFFFFF"/>
                </a:highlight>
                <a:latin typeface="Consolas" panose="020B0609020204030204" pitchFamily="49" charset="0"/>
                <a:ea typeface="Times New Roman" panose="02020603050405020304" pitchFamily="18" charset="0"/>
              </a:rPr>
              <a:t> </a:t>
            </a:r>
            <a:r>
              <a:rPr lang="en-GB" dirty="0" smtClean="0">
                <a:solidFill>
                  <a:srgbClr val="FF0000"/>
                </a:solidFill>
                <a:highlight>
                  <a:srgbClr val="FFFFFF"/>
                </a:highlight>
                <a:latin typeface="Consolas" panose="020B0609020204030204" pitchFamily="49" charset="0"/>
                <a:ea typeface="Times New Roman" panose="02020603050405020304" pitchFamily="18" charset="0"/>
              </a:rPr>
              <a:t>Executable </a:t>
            </a:r>
            <a:r>
              <a:rPr lang="en-GB" dirty="0" smtClean="0">
                <a:solidFill>
                  <a:srgbClr val="0000FF"/>
                </a:solidFill>
                <a:highlight>
                  <a:srgbClr val="FFFFFF"/>
                </a:highlight>
                <a:latin typeface="Consolas" panose="020B0609020204030204" pitchFamily="49" charset="0"/>
                <a:ea typeface="Times New Roman" panose="02020603050405020304" pitchFamily="18" charset="0"/>
              </a:rPr>
              <a:t>... &gt;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a:solidFill>
                  <a:srgbClr val="A31515"/>
                </a:solidFill>
                <a:highlight>
                  <a:srgbClr val="FFFFFF"/>
                </a:highlight>
                <a:latin typeface="Consolas" panose="020B0609020204030204" pitchFamily="49" charset="0"/>
                <a:ea typeface="Times New Roman" panose="02020603050405020304" pitchFamily="18" charset="0"/>
              </a:rPr>
              <a:t>Extensions</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uap:Extension</a:t>
            </a:r>
            <a:r>
              <a:rPr lang="en-GB" dirty="0">
                <a:solidFill>
                  <a:srgbClr val="0000FF"/>
                </a:solidFill>
                <a:highlight>
                  <a:srgbClr val="FFFFFF"/>
                </a:highlight>
                <a:latin typeface="Consolas" panose="020B0609020204030204" pitchFamily="49" charset="0"/>
                <a:ea typeface="Times New Roman" panose="02020603050405020304" pitchFamily="18" charset="0"/>
              </a:rPr>
              <a:t> </a:t>
            </a:r>
            <a:r>
              <a:rPr lang="en-GB" dirty="0">
                <a:solidFill>
                  <a:srgbClr val="FF0000"/>
                </a:solidFill>
                <a:highlight>
                  <a:srgbClr val="FFFFFF"/>
                </a:highlight>
                <a:latin typeface="Consolas" panose="020B0609020204030204" pitchFamily="49" charset="0"/>
                <a:ea typeface="Times New Roman" panose="02020603050405020304" pitchFamily="18" charset="0"/>
              </a:rPr>
              <a:t>Category</a:t>
            </a:r>
            <a:r>
              <a:rPr lang="en-GB" dirty="0">
                <a:solidFill>
                  <a:srgbClr val="0000FF"/>
                </a:solidFill>
                <a:highlight>
                  <a:srgbClr val="FFFFFF"/>
                </a:highlight>
                <a:latin typeface="Consolas" panose="020B0609020204030204" pitchFamily="49" charset="0"/>
                <a:ea typeface="Times New Roman" panose="02020603050405020304" pitchFamily="18" charset="0"/>
              </a:rPr>
              <a:t>=</a:t>
            </a:r>
            <a:r>
              <a:rPr lang="en-GB" dirty="0">
                <a:solidFill>
                  <a:srgbClr val="000000"/>
                </a:solidFill>
                <a:highlight>
                  <a:srgbClr val="FFFFFF"/>
                </a:highlight>
                <a:latin typeface="Consolas" panose="020B0609020204030204" pitchFamily="49" charset="0"/>
                <a:ea typeface="Times New Roman" panose="02020603050405020304" pitchFamily="18" charset="0"/>
              </a:rPr>
              <a:t>"</a:t>
            </a:r>
            <a:r>
              <a:rPr lang="en-GB" dirty="0" err="1">
                <a:solidFill>
                  <a:srgbClr val="0000FF"/>
                </a:solidFill>
                <a:highlight>
                  <a:srgbClr val="FFFFFF"/>
                </a:highlight>
                <a:latin typeface="Consolas" panose="020B0609020204030204" pitchFamily="49" charset="0"/>
                <a:ea typeface="Times New Roman" panose="02020603050405020304" pitchFamily="18" charset="0"/>
              </a:rPr>
              <a:t>windows.shareTarget</a:t>
            </a:r>
            <a:r>
              <a:rPr lang="en-GB" dirty="0">
                <a:solidFill>
                  <a:srgbClr val="000000"/>
                </a:solidFill>
                <a:highlight>
                  <a:srgbClr val="FFFFFF"/>
                </a:highlight>
                <a:latin typeface="Consolas" panose="020B0609020204030204" pitchFamily="49" charset="0"/>
                <a:ea typeface="Times New Roman" panose="02020603050405020304" pitchFamily="18" charset="0"/>
              </a:rPr>
              <a:t>"</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uap:ShareTarget</a:t>
            </a:r>
            <a:r>
              <a:rPr lang="en-GB" dirty="0">
                <a:solidFill>
                  <a:srgbClr val="0000FF"/>
                </a:solidFill>
                <a:highlight>
                  <a:srgbClr val="FFFFFF"/>
                </a:highlight>
                <a:latin typeface="Consolas" panose="020B0609020204030204" pitchFamily="49" charset="0"/>
                <a:ea typeface="Times New Roman" panose="02020603050405020304" pitchFamily="18" charset="0"/>
              </a:rPr>
              <a:t> </a:t>
            </a:r>
            <a:r>
              <a:rPr lang="en-GB" dirty="0" smtClean="0">
                <a:solidFill>
                  <a:srgbClr val="0000FF"/>
                </a:solidFill>
                <a:highlight>
                  <a:srgbClr val="FFFFFF"/>
                </a:highlight>
                <a:latin typeface="Consolas" panose="020B0609020204030204" pitchFamily="49" charset="0"/>
                <a:ea typeface="Times New Roman" panose="02020603050405020304" pitchFamily="18" charset="0"/>
              </a:rPr>
              <a:t/>
            </a:r>
            <a:br>
              <a:rPr lang="en-GB" dirty="0" smtClean="0">
                <a:solidFill>
                  <a:srgbClr val="0000FF"/>
                </a:solidFill>
                <a:highlight>
                  <a:srgbClr val="FFFFFF"/>
                </a:highlight>
                <a:latin typeface="Consolas" panose="020B0609020204030204" pitchFamily="49" charset="0"/>
                <a:ea typeface="Times New Roman" panose="02020603050405020304" pitchFamily="18" charset="0"/>
              </a:rPr>
            </a:br>
            <a:r>
              <a:rPr lang="en-GB" dirty="0" smtClean="0">
                <a:solidFill>
                  <a:srgbClr val="0000FF"/>
                </a:solidFill>
                <a:highlight>
                  <a:srgbClr val="FFFFFF"/>
                </a:highlight>
                <a:latin typeface="Consolas" panose="020B0609020204030204" pitchFamily="49" charset="0"/>
                <a:ea typeface="Times New Roman" panose="02020603050405020304" pitchFamily="18" charset="0"/>
              </a:rPr>
              <a:t>                </a:t>
            </a:r>
            <a:r>
              <a:rPr lang="en-GB" dirty="0" err="1" smtClean="0">
                <a:solidFill>
                  <a:srgbClr val="FF0000"/>
                </a:solidFill>
                <a:highlight>
                  <a:srgbClr val="FFFFFF"/>
                </a:highlight>
                <a:latin typeface="Consolas" panose="020B0609020204030204" pitchFamily="49" charset="0"/>
                <a:ea typeface="Times New Roman" panose="02020603050405020304" pitchFamily="18" charset="0"/>
              </a:rPr>
              <a:t>uap:Description</a:t>
            </a:r>
            <a:r>
              <a:rPr lang="en-GB" dirty="0">
                <a:solidFill>
                  <a:srgbClr val="0000FF"/>
                </a:solidFill>
                <a:highlight>
                  <a:srgbClr val="FFFFFF"/>
                </a:highlight>
                <a:latin typeface="Consolas" panose="020B0609020204030204" pitchFamily="49" charset="0"/>
                <a:ea typeface="Times New Roman" panose="02020603050405020304" pitchFamily="18" charset="0"/>
              </a:rPr>
              <a:t>=</a:t>
            </a:r>
            <a:r>
              <a:rPr lang="en-GB" dirty="0">
                <a:solidFill>
                  <a:srgbClr val="000000"/>
                </a:solidFill>
                <a:highlight>
                  <a:srgbClr val="FFFFFF"/>
                </a:highlight>
                <a:latin typeface="Consolas" panose="020B0609020204030204" pitchFamily="49" charset="0"/>
                <a:ea typeface="Times New Roman" panose="02020603050405020304" pitchFamily="18" charset="0"/>
              </a:rPr>
              <a:t>"</a:t>
            </a:r>
            <a:r>
              <a:rPr lang="en-GB" dirty="0">
                <a:solidFill>
                  <a:srgbClr val="0000FF"/>
                </a:solidFill>
                <a:highlight>
                  <a:srgbClr val="FFFFFF"/>
                </a:highlight>
                <a:latin typeface="Consolas" panose="020B0609020204030204" pitchFamily="49" charset="0"/>
                <a:ea typeface="Times New Roman" panose="02020603050405020304" pitchFamily="18" charset="0"/>
              </a:rPr>
              <a:t>Share Target example</a:t>
            </a:r>
            <a:r>
              <a:rPr lang="en-GB" dirty="0">
                <a:solidFill>
                  <a:srgbClr val="000000"/>
                </a:solidFill>
                <a:highlight>
                  <a:srgbClr val="FFFFFF"/>
                </a:highlight>
                <a:latin typeface="Consolas" panose="020B0609020204030204" pitchFamily="49" charset="0"/>
                <a:ea typeface="Times New Roman" panose="02020603050405020304" pitchFamily="18" charset="0"/>
              </a:rPr>
              <a:t>"</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uap:SupportedFileTypes</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uap:FileType</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.txt</a:t>
            </a:r>
            <a:r>
              <a:rPr lang="en-GB" dirty="0">
                <a:solidFill>
                  <a:srgbClr val="0000FF"/>
                </a:solidFill>
                <a:highlight>
                  <a:srgbClr val="FFFFFF"/>
                </a:highlight>
                <a:latin typeface="Consolas" panose="020B0609020204030204" pitchFamily="49" charset="0"/>
                <a:ea typeface="Times New Roman" panose="02020603050405020304" pitchFamily="18" charset="0"/>
              </a:rPr>
              <a:t>&lt;/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uap:FileType</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uap:FileType</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.jpg</a:t>
            </a:r>
            <a:r>
              <a:rPr lang="en-GB" dirty="0">
                <a:solidFill>
                  <a:srgbClr val="0000FF"/>
                </a:solidFill>
                <a:highlight>
                  <a:srgbClr val="FFFFFF"/>
                </a:highlight>
                <a:latin typeface="Consolas" panose="020B0609020204030204" pitchFamily="49" charset="0"/>
                <a:ea typeface="Times New Roman" panose="02020603050405020304" pitchFamily="18" charset="0"/>
              </a:rPr>
              <a:t>&lt;/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uap:FileType</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uap:FileType</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a:t>
            </a:r>
            <a:r>
              <a:rPr lang="en-GB" dirty="0" err="1">
                <a:solidFill>
                  <a:srgbClr val="000000"/>
                </a:solidFill>
                <a:highlight>
                  <a:srgbClr val="FFFFFF"/>
                </a:highlight>
                <a:latin typeface="Consolas" panose="020B0609020204030204" pitchFamily="49" charset="0"/>
                <a:ea typeface="Times New Roman" panose="02020603050405020304" pitchFamily="18" charset="0"/>
              </a:rPr>
              <a:t>png</a:t>
            </a:r>
            <a:r>
              <a:rPr lang="en-GB" dirty="0">
                <a:solidFill>
                  <a:srgbClr val="0000FF"/>
                </a:solidFill>
                <a:highlight>
                  <a:srgbClr val="FFFFFF"/>
                </a:highlight>
                <a:latin typeface="Consolas" panose="020B0609020204030204" pitchFamily="49" charset="0"/>
                <a:ea typeface="Times New Roman" panose="02020603050405020304" pitchFamily="18" charset="0"/>
              </a:rPr>
              <a:t>&lt;/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uap:FileType</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uap:SupportedFileTypes</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uap:DataFormat</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Text</a:t>
            </a:r>
            <a:r>
              <a:rPr lang="en-GB" dirty="0">
                <a:solidFill>
                  <a:srgbClr val="0000FF"/>
                </a:solidFill>
                <a:highlight>
                  <a:srgbClr val="FFFFFF"/>
                </a:highlight>
                <a:latin typeface="Consolas" panose="020B0609020204030204" pitchFamily="49" charset="0"/>
                <a:ea typeface="Times New Roman" panose="02020603050405020304" pitchFamily="18" charset="0"/>
              </a:rPr>
              <a:t>&lt;/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uap:DataFormat</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uap:DataFormat</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URI</a:t>
            </a:r>
            <a:r>
              <a:rPr lang="en-GB" dirty="0">
                <a:solidFill>
                  <a:srgbClr val="0000FF"/>
                </a:solidFill>
                <a:highlight>
                  <a:srgbClr val="FFFFFF"/>
                </a:highlight>
                <a:latin typeface="Consolas" panose="020B0609020204030204" pitchFamily="49" charset="0"/>
                <a:ea typeface="Times New Roman" panose="02020603050405020304" pitchFamily="18" charset="0"/>
              </a:rPr>
              <a:t>&lt;/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uap:DataFormat</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uap:ShareTarget</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err="1">
                <a:solidFill>
                  <a:srgbClr val="A31515"/>
                </a:solidFill>
                <a:highlight>
                  <a:srgbClr val="FFFFFF"/>
                </a:highlight>
                <a:latin typeface="Consolas" panose="020B0609020204030204" pitchFamily="49" charset="0"/>
                <a:ea typeface="Times New Roman" panose="02020603050405020304" pitchFamily="18" charset="0"/>
              </a:rPr>
              <a:t>uap:Extension</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a:solidFill>
                  <a:srgbClr val="A31515"/>
                </a:solidFill>
                <a:highlight>
                  <a:srgbClr val="FFFFFF"/>
                </a:highlight>
                <a:latin typeface="Consolas" panose="020B0609020204030204" pitchFamily="49" charset="0"/>
                <a:ea typeface="Times New Roman" panose="02020603050405020304" pitchFamily="18" charset="0"/>
              </a:rPr>
              <a:t>Extensions</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r>
              <a:rPr lang="en-GB" dirty="0">
                <a:solidFill>
                  <a:srgbClr val="000000"/>
                </a:solidFill>
                <a:highlight>
                  <a:srgbClr val="FFFFFF"/>
                </a:highlight>
                <a:latin typeface="Consolas" panose="020B0609020204030204" pitchFamily="49" charset="0"/>
                <a:ea typeface="Times New Roman" panose="02020603050405020304" pitchFamily="18" charset="0"/>
              </a:rPr>
              <a:t/>
            </a:r>
            <a:br>
              <a:rPr lang="en-GB" dirty="0">
                <a:solidFill>
                  <a:srgbClr val="000000"/>
                </a:solidFill>
                <a:highlight>
                  <a:srgbClr val="FFFFFF"/>
                </a:highlight>
                <a:latin typeface="Consolas" panose="020B0609020204030204" pitchFamily="49" charset="0"/>
                <a:ea typeface="Times New Roman" panose="02020603050405020304" pitchFamily="18" charset="0"/>
              </a:rPr>
            </a:br>
            <a:r>
              <a:rPr lang="en-GB" dirty="0">
                <a:solidFill>
                  <a:srgbClr val="0000FF"/>
                </a:solidFill>
                <a:highlight>
                  <a:srgbClr val="FFFFFF"/>
                </a:highlight>
                <a:latin typeface="Consolas" panose="020B0609020204030204" pitchFamily="49" charset="0"/>
                <a:ea typeface="Times New Roman" panose="02020603050405020304" pitchFamily="18" charset="0"/>
              </a:rPr>
              <a:t>    &lt;/</a:t>
            </a:r>
            <a:r>
              <a:rPr lang="en-GB" dirty="0">
                <a:solidFill>
                  <a:srgbClr val="A31515"/>
                </a:solidFill>
                <a:highlight>
                  <a:srgbClr val="FFFFFF"/>
                </a:highlight>
                <a:latin typeface="Consolas" panose="020B0609020204030204" pitchFamily="49" charset="0"/>
                <a:ea typeface="Times New Roman" panose="02020603050405020304" pitchFamily="18" charset="0"/>
              </a:rPr>
              <a:t>Application</a:t>
            </a:r>
            <a:r>
              <a:rPr lang="en-GB" dirty="0">
                <a:solidFill>
                  <a:srgbClr val="0000FF"/>
                </a:solidFill>
                <a:highlight>
                  <a:srgbClr val="FFFFFF"/>
                </a:highlight>
                <a:latin typeface="Consolas" panose="020B0609020204030204" pitchFamily="49" charset="0"/>
                <a:ea typeface="Times New Roman" panose="02020603050405020304" pitchFamily="18" charset="0"/>
              </a:rPr>
              <a:t>&gt;</a:t>
            </a:r>
            <a:endParaRPr lang="en-GB" dirty="0"/>
          </a:p>
        </p:txBody>
      </p:sp>
    </p:spTree>
    <p:extLst>
      <p:ext uri="{BB962C8B-B14F-4D97-AF65-F5344CB8AC3E}">
        <p14:creationId xmlns:p14="http://schemas.microsoft.com/office/powerpoint/2010/main" val="345851584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Share Target Activation</a:t>
            </a:r>
            <a:endParaRPr lang="en-US" sz="2745" dirty="0"/>
          </a:p>
        </p:txBody>
      </p:sp>
      <p:sp>
        <p:nvSpPr>
          <p:cNvPr id="4" name="Text Placeholder 8"/>
          <p:cNvSpPr txBox="1">
            <a:spLocks/>
          </p:cNvSpPr>
          <p:nvPr/>
        </p:nvSpPr>
        <p:spPr>
          <a:xfrm>
            <a:off x="269240" y="1563647"/>
            <a:ext cx="11653522" cy="4700141"/>
          </a:xfrm>
          <a:prstGeom prst="rect">
            <a:avLst/>
          </a:prstGeom>
          <a:solidFill>
            <a:srgbClr val="F2F2F2"/>
          </a:solidFill>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r>
              <a:rPr lang="en-GB" sz="1800" dirty="0" smtClean="0">
                <a:solidFill>
                  <a:srgbClr val="008000"/>
                </a:solidFill>
                <a:highlight>
                  <a:srgbClr val="F2F2F2"/>
                </a:highlight>
                <a:latin typeface="Consolas" panose="020B0609020204030204" pitchFamily="49" charset="0"/>
              </a:rPr>
              <a:t/>
            </a:r>
            <a:br>
              <a:rPr lang="en-GB" sz="1800" dirty="0" smtClean="0">
                <a:solidFill>
                  <a:srgbClr val="008000"/>
                </a:solidFill>
                <a:highlight>
                  <a:srgbClr val="F2F2F2"/>
                </a:highlight>
                <a:latin typeface="Consolas" panose="020B0609020204030204" pitchFamily="49" charset="0"/>
              </a:rPr>
            </a:br>
            <a:r>
              <a:rPr lang="en-GB" sz="1800" dirty="0" smtClean="0">
                <a:solidFill>
                  <a:srgbClr val="008000"/>
                </a:solidFill>
                <a:highlight>
                  <a:srgbClr val="F2F2F2"/>
                </a:highlight>
                <a:latin typeface="Consolas" panose="020B0609020204030204" pitchFamily="49" charset="0"/>
              </a:rPr>
              <a:t>// Override </a:t>
            </a:r>
            <a:r>
              <a:rPr lang="en-GB" sz="1800" dirty="0" err="1" smtClean="0">
                <a:solidFill>
                  <a:srgbClr val="008000"/>
                </a:solidFill>
                <a:highlight>
                  <a:srgbClr val="F2F2F2"/>
                </a:highlight>
                <a:latin typeface="Consolas" panose="020B0609020204030204" pitchFamily="49" charset="0"/>
              </a:rPr>
              <a:t>OnShareTargetActivated</a:t>
            </a:r>
            <a:r>
              <a:rPr lang="en-GB" sz="1800" dirty="0" smtClean="0">
                <a:solidFill>
                  <a:srgbClr val="008000"/>
                </a:solidFill>
                <a:highlight>
                  <a:srgbClr val="F2F2F2"/>
                </a:highlight>
                <a:latin typeface="Consolas" panose="020B0609020204030204" pitchFamily="49" charset="0"/>
              </a:rPr>
              <a:t> and redirect user to sharing page</a:t>
            </a:r>
            <a:br>
              <a:rPr lang="en-GB" sz="1800" dirty="0" smtClean="0">
                <a:solidFill>
                  <a:srgbClr val="008000"/>
                </a:solidFill>
                <a:highlight>
                  <a:srgbClr val="F2F2F2"/>
                </a:highlight>
                <a:latin typeface="Consolas" panose="020B0609020204030204" pitchFamily="49" charset="0"/>
              </a:rPr>
            </a:br>
            <a:r>
              <a:rPr lang="en-GB" sz="1800" dirty="0" smtClean="0">
                <a:solidFill>
                  <a:srgbClr val="0000FF"/>
                </a:solidFill>
                <a:highlight>
                  <a:srgbClr val="F2F2F2"/>
                </a:highlight>
                <a:latin typeface="Consolas" panose="020B0609020204030204" pitchFamily="49" charset="0"/>
              </a:rPr>
              <a:t>protected</a:t>
            </a:r>
            <a:r>
              <a:rPr lang="en-GB" sz="1800" dirty="0" smtClean="0">
                <a:solidFill>
                  <a:srgbClr val="000000"/>
                </a:solidFill>
                <a:highlight>
                  <a:srgbClr val="F2F2F2"/>
                </a:highlight>
                <a:latin typeface="Consolas" panose="020B0609020204030204" pitchFamily="49" charset="0"/>
              </a:rPr>
              <a:t> </a:t>
            </a:r>
            <a:r>
              <a:rPr lang="en-GB" sz="1800" dirty="0" smtClean="0">
                <a:solidFill>
                  <a:srgbClr val="0000FF"/>
                </a:solidFill>
                <a:highlight>
                  <a:srgbClr val="F2F2F2"/>
                </a:highlight>
                <a:latin typeface="Consolas" panose="020B0609020204030204" pitchFamily="49" charset="0"/>
              </a:rPr>
              <a:t>override</a:t>
            </a:r>
            <a:r>
              <a:rPr lang="en-GB" sz="1800" dirty="0" smtClean="0">
                <a:solidFill>
                  <a:srgbClr val="000000"/>
                </a:solidFill>
                <a:highlight>
                  <a:srgbClr val="F2F2F2"/>
                </a:highlight>
                <a:latin typeface="Consolas" panose="020B0609020204030204" pitchFamily="49" charset="0"/>
              </a:rPr>
              <a:t> </a:t>
            </a:r>
            <a:r>
              <a:rPr lang="en-GB" sz="1800" dirty="0" smtClean="0">
                <a:solidFill>
                  <a:srgbClr val="0000FF"/>
                </a:solidFill>
                <a:highlight>
                  <a:srgbClr val="F2F2F2"/>
                </a:highlight>
                <a:latin typeface="Consolas" panose="020B0609020204030204" pitchFamily="49" charset="0"/>
              </a:rPr>
              <a:t>void</a:t>
            </a:r>
            <a:r>
              <a:rPr lang="en-GB" sz="1800" dirty="0" smtClean="0">
                <a:solidFill>
                  <a:srgbClr val="000000"/>
                </a:solidFill>
                <a:highlight>
                  <a:srgbClr val="F2F2F2"/>
                </a:highlight>
                <a:latin typeface="Consolas" panose="020B0609020204030204" pitchFamily="49" charset="0"/>
              </a:rPr>
              <a:t> </a:t>
            </a:r>
            <a:r>
              <a:rPr lang="en-GB" sz="1800" dirty="0" err="1" smtClean="0">
                <a:solidFill>
                  <a:srgbClr val="000000"/>
                </a:solidFill>
                <a:highlight>
                  <a:srgbClr val="F2F2F2"/>
                </a:highlight>
                <a:latin typeface="Consolas" panose="020B0609020204030204" pitchFamily="49" charset="0"/>
              </a:rPr>
              <a:t>OnShareTargetActivated</a:t>
            </a:r>
            <a:r>
              <a:rPr lang="en-GB" sz="1800" dirty="0" smtClean="0">
                <a:solidFill>
                  <a:srgbClr val="000000"/>
                </a:solidFill>
                <a:highlight>
                  <a:srgbClr val="F2F2F2"/>
                </a:highlight>
                <a:latin typeface="Consolas" panose="020B0609020204030204" pitchFamily="49" charset="0"/>
              </a:rPr>
              <a:t>(</a:t>
            </a:r>
            <a:r>
              <a:rPr lang="en-GB" sz="1800" dirty="0" err="1" smtClean="0">
                <a:solidFill>
                  <a:srgbClr val="2B91AF"/>
                </a:solidFill>
                <a:highlight>
                  <a:srgbClr val="F2F2F2"/>
                </a:highlight>
                <a:latin typeface="Consolas" panose="020B0609020204030204" pitchFamily="49" charset="0"/>
              </a:rPr>
              <a:t>ShareTargetActivatedEventArgs</a:t>
            </a:r>
            <a:r>
              <a:rPr lang="en-GB" sz="1800" dirty="0" smtClean="0">
                <a:solidFill>
                  <a:srgbClr val="000000"/>
                </a:solidFill>
                <a:highlight>
                  <a:srgbClr val="F2F2F2"/>
                </a:highlight>
                <a:latin typeface="Consolas" panose="020B0609020204030204" pitchFamily="49" charset="0"/>
              </a:rPr>
              <a:t> </a:t>
            </a:r>
            <a:r>
              <a:rPr lang="en-GB" sz="1800" dirty="0" err="1" smtClean="0">
                <a:solidFill>
                  <a:srgbClr val="000000"/>
                </a:solidFill>
                <a:highlight>
                  <a:srgbClr val="F2F2F2"/>
                </a:highlight>
                <a:latin typeface="Consolas" panose="020B0609020204030204" pitchFamily="49" charset="0"/>
              </a:rPr>
              <a:t>args</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smtClean="0">
                <a:solidFill>
                  <a:srgbClr val="2B91AF"/>
                </a:solidFill>
                <a:highlight>
                  <a:srgbClr val="F2F2F2"/>
                </a:highlight>
                <a:latin typeface="Consolas" panose="020B0609020204030204" pitchFamily="49" charset="0"/>
              </a:rPr>
              <a:t>Frame</a:t>
            </a:r>
            <a:r>
              <a:rPr lang="en-GB" sz="1800" dirty="0" smtClean="0">
                <a:solidFill>
                  <a:srgbClr val="000000"/>
                </a:solidFill>
                <a:highlight>
                  <a:srgbClr val="F2F2F2"/>
                </a:highlight>
                <a:latin typeface="Consolas" panose="020B0609020204030204" pitchFamily="49" charset="0"/>
              </a:rPr>
              <a:t> </a:t>
            </a:r>
            <a:r>
              <a:rPr lang="en-GB" sz="1800" dirty="0" err="1" smtClean="0">
                <a:solidFill>
                  <a:srgbClr val="000000"/>
                </a:solidFill>
                <a:highlight>
                  <a:srgbClr val="F2F2F2"/>
                </a:highlight>
                <a:latin typeface="Consolas" panose="020B0609020204030204" pitchFamily="49" charset="0"/>
              </a:rPr>
              <a:t>rootFrame</a:t>
            </a:r>
            <a:r>
              <a:rPr lang="en-GB" sz="1800" dirty="0" smtClean="0">
                <a:solidFill>
                  <a:srgbClr val="000000"/>
                </a:solidFill>
                <a:highlight>
                  <a:srgbClr val="F2F2F2"/>
                </a:highlight>
                <a:latin typeface="Consolas" panose="020B0609020204030204" pitchFamily="49" charset="0"/>
              </a:rPr>
              <a:t> = </a:t>
            </a:r>
            <a:r>
              <a:rPr lang="en-GB" sz="1800" dirty="0" err="1" smtClean="0">
                <a:solidFill>
                  <a:srgbClr val="2B91AF"/>
                </a:solidFill>
                <a:highlight>
                  <a:srgbClr val="F2F2F2"/>
                </a:highlight>
                <a:latin typeface="Consolas" panose="020B0609020204030204" pitchFamily="49" charset="0"/>
              </a:rPr>
              <a:t>Window</a:t>
            </a:r>
            <a:r>
              <a:rPr lang="en-GB" sz="1800" dirty="0" err="1" smtClean="0">
                <a:solidFill>
                  <a:srgbClr val="000000"/>
                </a:solidFill>
                <a:highlight>
                  <a:srgbClr val="F2F2F2"/>
                </a:highlight>
                <a:latin typeface="Consolas" panose="020B0609020204030204" pitchFamily="49" charset="0"/>
              </a:rPr>
              <a:t>.Current.Content</a:t>
            </a:r>
            <a:r>
              <a:rPr lang="en-GB" sz="1800" dirty="0" smtClean="0">
                <a:solidFill>
                  <a:srgbClr val="000000"/>
                </a:solidFill>
                <a:highlight>
                  <a:srgbClr val="F2F2F2"/>
                </a:highlight>
                <a:latin typeface="Consolas" panose="020B0609020204030204" pitchFamily="49" charset="0"/>
              </a:rPr>
              <a:t> </a:t>
            </a:r>
            <a:r>
              <a:rPr lang="en-GB" sz="1800" dirty="0" smtClean="0">
                <a:solidFill>
                  <a:srgbClr val="0000FF"/>
                </a:solidFill>
                <a:highlight>
                  <a:srgbClr val="F2F2F2"/>
                </a:highlight>
                <a:latin typeface="Consolas" panose="020B0609020204030204" pitchFamily="49" charset="0"/>
              </a:rPr>
              <a:t>as</a:t>
            </a:r>
            <a:r>
              <a:rPr lang="en-GB" sz="1800" dirty="0" smtClean="0">
                <a:solidFill>
                  <a:srgbClr val="000000"/>
                </a:solidFill>
                <a:highlight>
                  <a:srgbClr val="F2F2F2"/>
                </a:highlight>
                <a:latin typeface="Consolas" panose="020B0609020204030204" pitchFamily="49" charset="0"/>
              </a:rPr>
              <a:t> </a:t>
            </a:r>
            <a:r>
              <a:rPr lang="en-GB" sz="1800" dirty="0" smtClean="0">
                <a:solidFill>
                  <a:srgbClr val="2B91AF"/>
                </a:solidFill>
                <a:highlight>
                  <a:srgbClr val="F2F2F2"/>
                </a:highlight>
                <a:latin typeface="Consolas" panose="020B0609020204030204" pitchFamily="49" charset="0"/>
              </a:rPr>
              <a:t>Frame</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smtClean="0">
                <a:solidFill>
                  <a:srgbClr val="0000FF"/>
                </a:solidFill>
                <a:highlight>
                  <a:srgbClr val="F2F2F2"/>
                </a:highlight>
                <a:latin typeface="Consolas" panose="020B0609020204030204" pitchFamily="49" charset="0"/>
              </a:rPr>
              <a:t>if</a:t>
            </a:r>
            <a:r>
              <a:rPr lang="en-GB" sz="1800" dirty="0" smtClean="0">
                <a:solidFill>
                  <a:srgbClr val="000000"/>
                </a:solidFill>
                <a:highlight>
                  <a:srgbClr val="F2F2F2"/>
                </a:highlight>
                <a:latin typeface="Consolas" panose="020B0609020204030204" pitchFamily="49" charset="0"/>
              </a:rPr>
              <a:t> (</a:t>
            </a:r>
            <a:r>
              <a:rPr lang="en-GB" sz="1800" dirty="0" err="1" smtClean="0">
                <a:solidFill>
                  <a:srgbClr val="000000"/>
                </a:solidFill>
                <a:highlight>
                  <a:srgbClr val="F2F2F2"/>
                </a:highlight>
                <a:latin typeface="Consolas" panose="020B0609020204030204" pitchFamily="49" charset="0"/>
              </a:rPr>
              <a:t>rootFrame</a:t>
            </a:r>
            <a:r>
              <a:rPr lang="en-GB" sz="1800" dirty="0" smtClean="0">
                <a:solidFill>
                  <a:srgbClr val="000000"/>
                </a:solidFill>
                <a:highlight>
                  <a:srgbClr val="F2F2F2"/>
                </a:highlight>
                <a:latin typeface="Consolas" panose="020B0609020204030204" pitchFamily="49" charset="0"/>
              </a:rPr>
              <a:t> == </a:t>
            </a:r>
            <a:r>
              <a:rPr lang="en-GB" sz="1800" dirty="0" smtClean="0">
                <a:solidFill>
                  <a:srgbClr val="0000FF"/>
                </a:solidFill>
                <a:highlight>
                  <a:srgbClr val="F2F2F2"/>
                </a:highlight>
                <a:latin typeface="Consolas" panose="020B0609020204030204" pitchFamily="49" charset="0"/>
              </a:rPr>
              <a:t>null</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smtClean="0">
                <a:solidFill>
                  <a:srgbClr val="000000"/>
                </a:solidFill>
                <a:highlight>
                  <a:srgbClr val="F2F2F2"/>
                </a:highlight>
                <a:latin typeface="Consolas" panose="020B0609020204030204" pitchFamily="49" charset="0"/>
              </a:rPr>
              <a:t>rootFrame</a:t>
            </a:r>
            <a:r>
              <a:rPr lang="en-GB" sz="1800" dirty="0" smtClean="0">
                <a:solidFill>
                  <a:srgbClr val="000000"/>
                </a:solidFill>
                <a:highlight>
                  <a:srgbClr val="F2F2F2"/>
                </a:highlight>
                <a:latin typeface="Consolas" panose="020B0609020204030204" pitchFamily="49" charset="0"/>
              </a:rPr>
              <a:t> = </a:t>
            </a:r>
            <a:r>
              <a:rPr lang="en-GB" sz="1800" dirty="0" smtClean="0">
                <a:solidFill>
                  <a:srgbClr val="0000FF"/>
                </a:solidFill>
                <a:highlight>
                  <a:srgbClr val="F2F2F2"/>
                </a:highlight>
                <a:latin typeface="Consolas" panose="020B0609020204030204" pitchFamily="49" charset="0"/>
              </a:rPr>
              <a:t>new</a:t>
            </a:r>
            <a:r>
              <a:rPr lang="en-GB" sz="1800" dirty="0" smtClean="0">
                <a:solidFill>
                  <a:srgbClr val="000000"/>
                </a:solidFill>
                <a:highlight>
                  <a:srgbClr val="F2F2F2"/>
                </a:highlight>
                <a:latin typeface="Consolas" panose="020B0609020204030204" pitchFamily="49" charset="0"/>
              </a:rPr>
              <a:t> </a:t>
            </a:r>
            <a:r>
              <a:rPr lang="en-GB" sz="1800" dirty="0" smtClean="0">
                <a:solidFill>
                  <a:srgbClr val="2B91AF"/>
                </a:solidFill>
                <a:highlight>
                  <a:srgbClr val="F2F2F2"/>
                </a:highlight>
                <a:latin typeface="Consolas" panose="020B0609020204030204" pitchFamily="49" charset="0"/>
              </a:rPr>
              <a:t>Frame</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smtClean="0">
                <a:solidFill>
                  <a:srgbClr val="2B91AF"/>
                </a:solidFill>
                <a:highlight>
                  <a:srgbClr val="F2F2F2"/>
                </a:highlight>
                <a:latin typeface="Consolas" panose="020B0609020204030204" pitchFamily="49" charset="0"/>
              </a:rPr>
              <a:t>Window</a:t>
            </a:r>
            <a:r>
              <a:rPr lang="en-GB" sz="1800" dirty="0" err="1" smtClean="0">
                <a:solidFill>
                  <a:srgbClr val="000000"/>
                </a:solidFill>
                <a:highlight>
                  <a:srgbClr val="F2F2F2"/>
                </a:highlight>
                <a:latin typeface="Consolas" panose="020B0609020204030204" pitchFamily="49" charset="0"/>
              </a:rPr>
              <a:t>.Current.Content</a:t>
            </a:r>
            <a:r>
              <a:rPr lang="en-GB" sz="1800" dirty="0" smtClean="0">
                <a:solidFill>
                  <a:srgbClr val="000000"/>
                </a:solidFill>
                <a:highlight>
                  <a:srgbClr val="F2F2F2"/>
                </a:highlight>
                <a:latin typeface="Consolas" panose="020B0609020204030204" pitchFamily="49" charset="0"/>
              </a:rPr>
              <a:t> = </a:t>
            </a:r>
            <a:r>
              <a:rPr lang="en-GB" sz="1800" dirty="0" err="1" smtClean="0">
                <a:solidFill>
                  <a:srgbClr val="000000"/>
                </a:solidFill>
                <a:highlight>
                  <a:srgbClr val="F2F2F2"/>
                </a:highlight>
                <a:latin typeface="Consolas" panose="020B0609020204030204" pitchFamily="49" charset="0"/>
              </a:rPr>
              <a:t>rootFrame</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smtClean="0">
                <a:solidFill>
                  <a:srgbClr val="0000FF"/>
                </a:solidFill>
                <a:highlight>
                  <a:srgbClr val="F2F2F2"/>
                </a:highlight>
                <a:latin typeface="Consolas" panose="020B0609020204030204" pitchFamily="49" charset="0"/>
              </a:rPr>
              <a:t>if</a:t>
            </a:r>
            <a:r>
              <a:rPr lang="en-GB" sz="1800" dirty="0" smtClean="0">
                <a:solidFill>
                  <a:srgbClr val="000000"/>
                </a:solidFill>
                <a:highlight>
                  <a:srgbClr val="F2F2F2"/>
                </a:highlight>
                <a:latin typeface="Consolas" panose="020B0609020204030204" pitchFamily="49" charset="0"/>
              </a:rPr>
              <a:t> (</a:t>
            </a:r>
            <a:r>
              <a:rPr lang="en-GB" sz="1800" dirty="0" err="1" smtClean="0">
                <a:solidFill>
                  <a:srgbClr val="000000"/>
                </a:solidFill>
                <a:highlight>
                  <a:srgbClr val="F2F2F2"/>
                </a:highlight>
                <a:latin typeface="Consolas" panose="020B0609020204030204" pitchFamily="49" charset="0"/>
              </a:rPr>
              <a:t>rootFrame.Content</a:t>
            </a:r>
            <a:r>
              <a:rPr lang="en-GB" sz="1800" dirty="0" smtClean="0">
                <a:solidFill>
                  <a:srgbClr val="000000"/>
                </a:solidFill>
                <a:highlight>
                  <a:srgbClr val="F2F2F2"/>
                </a:highlight>
                <a:latin typeface="Consolas" panose="020B0609020204030204" pitchFamily="49" charset="0"/>
              </a:rPr>
              <a:t> == </a:t>
            </a:r>
            <a:r>
              <a:rPr lang="en-GB" sz="1800" dirty="0" smtClean="0">
                <a:solidFill>
                  <a:srgbClr val="0000FF"/>
                </a:solidFill>
                <a:highlight>
                  <a:srgbClr val="F2F2F2"/>
                </a:highlight>
                <a:latin typeface="Consolas" panose="020B0609020204030204" pitchFamily="49" charset="0"/>
              </a:rPr>
              <a:t>null</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smtClean="0">
                <a:solidFill>
                  <a:srgbClr val="000000"/>
                </a:solidFill>
                <a:highlight>
                  <a:srgbClr val="F2F2F2"/>
                </a:highlight>
                <a:latin typeface="Consolas" panose="020B0609020204030204" pitchFamily="49" charset="0"/>
              </a:rPr>
              <a:t>rootFrame.Navigate</a:t>
            </a:r>
            <a:r>
              <a:rPr lang="en-GB" sz="1800" dirty="0" smtClean="0">
                <a:solidFill>
                  <a:srgbClr val="000000"/>
                </a:solidFill>
                <a:highlight>
                  <a:srgbClr val="F2F2F2"/>
                </a:highlight>
                <a:latin typeface="Consolas" panose="020B0609020204030204" pitchFamily="49" charset="0"/>
              </a:rPr>
              <a:t>(</a:t>
            </a:r>
            <a:r>
              <a:rPr lang="en-GB" sz="1800" dirty="0" err="1" smtClean="0">
                <a:solidFill>
                  <a:srgbClr val="0000FF"/>
                </a:solidFill>
                <a:highlight>
                  <a:srgbClr val="F2F2F2"/>
                </a:highlight>
                <a:latin typeface="Consolas" panose="020B0609020204030204" pitchFamily="49" charset="0"/>
              </a:rPr>
              <a:t>typeof</a:t>
            </a:r>
            <a:r>
              <a:rPr lang="en-GB" sz="1800" dirty="0" smtClean="0">
                <a:solidFill>
                  <a:srgbClr val="000000"/>
                </a:solidFill>
                <a:highlight>
                  <a:srgbClr val="F2F2F2"/>
                </a:highlight>
                <a:latin typeface="Consolas" panose="020B0609020204030204" pitchFamily="49" charset="0"/>
              </a:rPr>
              <a:t>(</a:t>
            </a:r>
            <a:r>
              <a:rPr lang="en-GB" sz="1800" dirty="0" err="1" smtClean="0">
                <a:solidFill>
                  <a:srgbClr val="2B91AF"/>
                </a:solidFill>
                <a:highlight>
                  <a:srgbClr val="F2F2F2"/>
                </a:highlight>
                <a:latin typeface="Consolas" panose="020B0609020204030204" pitchFamily="49" charset="0"/>
              </a:rPr>
              <a:t>SharePage</a:t>
            </a:r>
            <a:r>
              <a:rPr lang="en-GB" sz="1800" dirty="0" smtClean="0">
                <a:solidFill>
                  <a:srgbClr val="000000"/>
                </a:solidFill>
                <a:highlight>
                  <a:srgbClr val="F2F2F2"/>
                </a:highlight>
                <a:latin typeface="Consolas" panose="020B0609020204030204" pitchFamily="49" charset="0"/>
              </a:rPr>
              <a:t>), </a:t>
            </a:r>
            <a:r>
              <a:rPr lang="en-GB" sz="1800" dirty="0" err="1" smtClean="0">
                <a:solidFill>
                  <a:srgbClr val="000000"/>
                </a:solidFill>
                <a:highlight>
                  <a:srgbClr val="F2F2F2"/>
                </a:highlight>
                <a:latin typeface="Consolas" panose="020B0609020204030204" pitchFamily="49" charset="0"/>
              </a:rPr>
              <a:t>args.ShareOperation</a:t>
            </a:r>
            <a:r>
              <a:rPr lang="en-GB" sz="1800" dirty="0" smtClean="0">
                <a:solidFill>
                  <a:srgbClr val="000000"/>
                </a:solidFill>
                <a:highlight>
                  <a:srgbClr val="F2F2F2"/>
                </a:highlight>
                <a:latin typeface="Consolas" panose="020B0609020204030204" pitchFamily="49" charset="0"/>
              </a:rPr>
              <a:t>);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smtClean="0">
                <a:solidFill>
                  <a:srgbClr val="2B91AF"/>
                </a:solidFill>
                <a:highlight>
                  <a:srgbClr val="F2F2F2"/>
                </a:highlight>
                <a:latin typeface="Consolas" panose="020B0609020204030204" pitchFamily="49" charset="0"/>
              </a:rPr>
              <a:t>Window</a:t>
            </a:r>
            <a:r>
              <a:rPr lang="en-GB" sz="1800" dirty="0" err="1" smtClean="0">
                <a:solidFill>
                  <a:srgbClr val="000000"/>
                </a:solidFill>
                <a:highlight>
                  <a:srgbClr val="F2F2F2"/>
                </a:highlight>
                <a:latin typeface="Consolas" panose="020B0609020204030204" pitchFamily="49" charset="0"/>
              </a:rPr>
              <a:t>.Current.Activate</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1400447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Extract Content to be Shared</a:t>
            </a:r>
            <a:endParaRPr lang="en-US" sz="3529" dirty="0"/>
          </a:p>
        </p:txBody>
      </p:sp>
      <p:sp>
        <p:nvSpPr>
          <p:cNvPr id="7" name="Slide Number Placeholder 6"/>
          <p:cNvSpPr>
            <a:spLocks noGrp="1"/>
          </p:cNvSpPr>
          <p:nvPr>
            <p:ph type="sldNum" sz="quarter" idx="4294967295"/>
          </p:nvPr>
        </p:nvSpPr>
        <p:spPr/>
        <p:txBody>
          <a:bodyPr/>
          <a:lstStyle/>
          <a:p>
            <a:fld id="{2775DF8E-1151-4C45-8C93-3AB060627CA9}" type="slidenum">
              <a:rPr lang="en-US" smtClean="0"/>
              <a:pPr/>
              <a:t>26</a:t>
            </a:fld>
            <a:endParaRPr lang="en-US"/>
          </a:p>
        </p:txBody>
      </p:sp>
      <p:sp>
        <p:nvSpPr>
          <p:cNvPr id="9" name="Text Placeholder 8"/>
          <p:cNvSpPr>
            <a:spLocks noGrp="1"/>
          </p:cNvSpPr>
          <p:nvPr>
            <p:ph type="body" sz="quarter" idx="4294967295"/>
          </p:nvPr>
        </p:nvSpPr>
        <p:spPr>
          <a:xfrm>
            <a:off x="269238" y="1563688"/>
            <a:ext cx="11383011" cy="4425950"/>
          </a:xfrm>
          <a:solidFill>
            <a:srgbClr val="F2F2F2"/>
          </a:solidFill>
        </p:spPr>
        <p:txBody>
          <a:bodyPr/>
          <a:lstStyle/>
          <a:p>
            <a:r>
              <a:rPr lang="en-GB" sz="1600" dirty="0">
                <a:solidFill>
                  <a:srgbClr val="0000FF"/>
                </a:solidFill>
                <a:highlight>
                  <a:srgbClr val="F2F2F2"/>
                </a:highlight>
                <a:latin typeface="Consolas" panose="020B0609020204030204" pitchFamily="49" charset="0"/>
              </a:rPr>
              <a:t>private</a:t>
            </a:r>
            <a:r>
              <a:rPr lang="en-GB" sz="1600" dirty="0" smtClean="0">
                <a:solidFill>
                  <a:srgbClr val="008000"/>
                </a:solidFill>
                <a:highlight>
                  <a:srgbClr val="F2F2F2"/>
                </a:highlight>
                <a:latin typeface="Consolas" panose="020B0609020204030204" pitchFamily="49" charset="0"/>
              </a:rPr>
              <a:t> </a:t>
            </a:r>
            <a:r>
              <a:rPr lang="en-GB" sz="1600" dirty="0" err="1">
                <a:solidFill>
                  <a:srgbClr val="2B91AF"/>
                </a:solidFill>
                <a:highlight>
                  <a:srgbClr val="F2F2F2"/>
                </a:highlight>
                <a:latin typeface="Consolas" panose="020B0609020204030204" pitchFamily="49" charset="0"/>
              </a:rPr>
              <a:t>ShareOperation</a:t>
            </a:r>
            <a:r>
              <a:rPr lang="en-GB" sz="1600" dirty="0" smtClean="0">
                <a:solidFill>
                  <a:srgbClr val="008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shareOp</a:t>
            </a:r>
            <a:r>
              <a:rPr lang="en-GB" sz="1600" dirty="0">
                <a:solidFill>
                  <a:srgbClr val="000000"/>
                </a:solidFill>
                <a:highlight>
                  <a:srgbClr val="F2F2F2"/>
                </a:highlight>
                <a:latin typeface="Consolas" panose="020B0609020204030204" pitchFamily="49" charset="0"/>
              </a:rPr>
              <a:t>;</a:t>
            </a:r>
            <a:r>
              <a:rPr lang="en-GB" sz="1600" dirty="0" smtClean="0">
                <a:solidFill>
                  <a:srgbClr val="008000"/>
                </a:solidFill>
                <a:highlight>
                  <a:srgbClr val="F2F2F2"/>
                </a:highlight>
                <a:latin typeface="Consolas" panose="020B0609020204030204" pitchFamily="49" charset="0"/>
              </a:rPr>
              <a:t/>
            </a:r>
            <a:br>
              <a:rPr lang="en-GB" sz="1600" dirty="0" smtClean="0">
                <a:solidFill>
                  <a:srgbClr val="008000"/>
                </a:solidFill>
                <a:highlight>
                  <a:srgbClr val="F2F2F2"/>
                </a:highlight>
                <a:latin typeface="Consolas" panose="020B0609020204030204" pitchFamily="49" charset="0"/>
              </a:rPr>
            </a:br>
            <a:r>
              <a:rPr lang="en-GB" sz="1600" dirty="0" smtClean="0">
                <a:solidFill>
                  <a:srgbClr val="008000"/>
                </a:solidFill>
                <a:highlight>
                  <a:srgbClr val="F2F2F2"/>
                </a:highlight>
                <a:latin typeface="Consolas" panose="020B0609020204030204" pitchFamily="49" charset="0"/>
              </a:rPr>
              <a:t/>
            </a:r>
            <a:br>
              <a:rPr lang="en-GB" sz="1600" dirty="0" smtClean="0">
                <a:solidFill>
                  <a:srgbClr val="008000"/>
                </a:solidFill>
                <a:highlight>
                  <a:srgbClr val="F2F2F2"/>
                </a:highlight>
                <a:latin typeface="Consolas" panose="020B0609020204030204" pitchFamily="49" charset="0"/>
              </a:rPr>
            </a:br>
            <a:r>
              <a:rPr lang="en-GB" sz="1600" dirty="0" smtClean="0">
                <a:solidFill>
                  <a:srgbClr val="008000"/>
                </a:solidFill>
                <a:highlight>
                  <a:srgbClr val="F2F2F2"/>
                </a:highlight>
                <a:latin typeface="Consolas" panose="020B0609020204030204" pitchFamily="49" charset="0"/>
              </a:rPr>
              <a:t>...</a:t>
            </a:r>
            <a:br>
              <a:rPr lang="en-GB" sz="1600" dirty="0" smtClean="0">
                <a:solidFill>
                  <a:srgbClr val="008000"/>
                </a:solidFill>
                <a:highlight>
                  <a:srgbClr val="F2F2F2"/>
                </a:highlight>
                <a:latin typeface="Consolas" panose="020B0609020204030204" pitchFamily="49" charset="0"/>
              </a:rPr>
            </a:br>
            <a:r>
              <a:rPr lang="en-GB" sz="1600" dirty="0" smtClean="0">
                <a:solidFill>
                  <a:srgbClr val="008000"/>
                </a:solidFill>
                <a:highlight>
                  <a:srgbClr val="F2F2F2"/>
                </a:highlight>
                <a:latin typeface="Consolas" panose="020B0609020204030204" pitchFamily="49" charset="0"/>
              </a:rPr>
              <a:t/>
            </a:r>
            <a:br>
              <a:rPr lang="en-GB" sz="1600" dirty="0" smtClean="0">
                <a:solidFill>
                  <a:srgbClr val="008000"/>
                </a:solidFill>
                <a:highlight>
                  <a:srgbClr val="F2F2F2"/>
                </a:highlight>
                <a:latin typeface="Consolas" panose="020B0609020204030204" pitchFamily="49" charset="0"/>
              </a:rPr>
            </a:br>
            <a:r>
              <a:rPr lang="en-GB" sz="1600" dirty="0" smtClean="0">
                <a:solidFill>
                  <a:srgbClr val="008000"/>
                </a:solidFill>
                <a:highlight>
                  <a:srgbClr val="F2F2F2"/>
                </a:highlight>
                <a:latin typeface="Consolas" panose="020B0609020204030204" pitchFamily="49" charset="0"/>
              </a:rPr>
              <a:t>// </a:t>
            </a:r>
            <a:r>
              <a:rPr lang="en-GB" sz="1600" dirty="0">
                <a:solidFill>
                  <a:srgbClr val="008000"/>
                </a:solidFill>
                <a:highlight>
                  <a:srgbClr val="F2F2F2"/>
                </a:highlight>
                <a:latin typeface="Consolas" panose="020B0609020204030204" pitchFamily="49" charset="0"/>
              </a:rPr>
              <a:t>This code in the transient UI (Share target page) handles the Data </a:t>
            </a:r>
            <a:r>
              <a:rPr lang="en-GB" sz="1600" dirty="0" smtClean="0">
                <a:solidFill>
                  <a:srgbClr val="008000"/>
                </a:solidFill>
                <a:highlight>
                  <a:srgbClr val="F2F2F2"/>
                </a:highlight>
                <a:latin typeface="Consolas" panose="020B0609020204030204" pitchFamily="49" charset="0"/>
              </a:rPr>
              <a:t>Package.</a:t>
            </a:r>
            <a:br>
              <a:rPr lang="en-GB" sz="1600" dirty="0" smtClean="0">
                <a:solidFill>
                  <a:srgbClr val="008000"/>
                </a:solidFill>
                <a:highlight>
                  <a:srgbClr val="F2F2F2"/>
                </a:highlight>
                <a:latin typeface="Consolas" panose="020B0609020204030204" pitchFamily="49" charset="0"/>
              </a:rPr>
            </a:br>
            <a:r>
              <a:rPr lang="en-GB" sz="1600" dirty="0" smtClean="0">
                <a:solidFill>
                  <a:srgbClr val="0000FF"/>
                </a:solidFill>
                <a:highlight>
                  <a:srgbClr val="F2F2F2"/>
                </a:highlight>
                <a:latin typeface="Consolas" panose="020B0609020204030204" pitchFamily="49" charset="0"/>
              </a:rPr>
              <a:t>protected</a:t>
            </a:r>
            <a:r>
              <a:rPr lang="en-GB" sz="1600" dirty="0" smtClean="0">
                <a:solidFill>
                  <a:srgbClr val="000000"/>
                </a:solidFill>
                <a:highlight>
                  <a:srgbClr val="F2F2F2"/>
                </a:highlight>
                <a:latin typeface="Consolas" panose="020B0609020204030204" pitchFamily="49" charset="0"/>
              </a:rPr>
              <a:t> </a:t>
            </a:r>
            <a:r>
              <a:rPr lang="en-GB" sz="1600" dirty="0">
                <a:solidFill>
                  <a:srgbClr val="0000FF"/>
                </a:solidFill>
                <a:highlight>
                  <a:srgbClr val="F2F2F2"/>
                </a:highlight>
                <a:latin typeface="Consolas" panose="020B0609020204030204" pitchFamily="49" charset="0"/>
              </a:rPr>
              <a:t>override</a:t>
            </a:r>
            <a:r>
              <a:rPr lang="en-GB" sz="1600" dirty="0">
                <a:solidFill>
                  <a:srgbClr val="000000"/>
                </a:solidFill>
                <a:highlight>
                  <a:srgbClr val="F2F2F2"/>
                </a:highlight>
                <a:latin typeface="Consolas" panose="020B0609020204030204" pitchFamily="49" charset="0"/>
              </a:rPr>
              <a:t> </a:t>
            </a:r>
            <a:r>
              <a:rPr lang="en-GB" sz="1600" dirty="0" err="1">
                <a:solidFill>
                  <a:srgbClr val="0000FF"/>
                </a:solidFill>
                <a:highlight>
                  <a:srgbClr val="F2F2F2"/>
                </a:highlight>
                <a:latin typeface="Consolas" panose="020B0609020204030204" pitchFamily="49" charset="0"/>
              </a:rPr>
              <a:t>async</a:t>
            </a:r>
            <a:r>
              <a:rPr lang="en-GB" sz="1600" dirty="0">
                <a:solidFill>
                  <a:srgbClr val="000000"/>
                </a:solidFill>
                <a:highlight>
                  <a:srgbClr val="F2F2F2"/>
                </a:highlight>
                <a:latin typeface="Consolas" panose="020B0609020204030204" pitchFamily="49" charset="0"/>
              </a:rPr>
              <a:t> </a:t>
            </a:r>
            <a:r>
              <a:rPr lang="en-GB" sz="1600" dirty="0">
                <a:solidFill>
                  <a:srgbClr val="0000FF"/>
                </a:solidFill>
                <a:highlight>
                  <a:srgbClr val="F2F2F2"/>
                </a:highlight>
                <a:latin typeface="Consolas" panose="020B0609020204030204" pitchFamily="49" charset="0"/>
              </a:rPr>
              <a:t>void</a:t>
            </a:r>
            <a:r>
              <a:rPr lang="en-GB" sz="1600" dirty="0">
                <a:solidFill>
                  <a:srgbClr val="000000"/>
                </a:solidFill>
                <a:highlight>
                  <a:srgbClr val="F2F2F2"/>
                </a:highlight>
                <a:latin typeface="Consolas" panose="020B0609020204030204" pitchFamily="49" charset="0"/>
              </a:rPr>
              <a:t> OnNavigatedTo(</a:t>
            </a:r>
            <a:r>
              <a:rPr lang="en-GB" sz="1600" dirty="0" err="1">
                <a:solidFill>
                  <a:srgbClr val="2B91AF"/>
                </a:solidFill>
                <a:highlight>
                  <a:srgbClr val="F2F2F2"/>
                </a:highlight>
                <a:latin typeface="Consolas" panose="020B0609020204030204" pitchFamily="49" charset="0"/>
              </a:rPr>
              <a:t>NavigationEventArgs</a:t>
            </a:r>
            <a:r>
              <a:rPr lang="en-GB" sz="1600" dirty="0">
                <a:solidFill>
                  <a:srgbClr val="000000"/>
                </a:solidFill>
                <a:highlight>
                  <a:srgbClr val="F2F2F2"/>
                </a:highlight>
                <a:latin typeface="Consolas" panose="020B0609020204030204" pitchFamily="49" charset="0"/>
              </a:rPr>
              <a:t> e</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shareOp</a:t>
            </a:r>
            <a:r>
              <a:rPr lang="en-GB" sz="1600" dirty="0">
                <a:solidFill>
                  <a:srgbClr val="000000"/>
                </a:solidFill>
                <a:highlight>
                  <a:srgbClr val="F2F2F2"/>
                </a:highlight>
                <a:latin typeface="Consolas" panose="020B0609020204030204" pitchFamily="49" charset="0"/>
              </a:rPr>
              <a:t> = </a:t>
            </a:r>
            <a:r>
              <a:rPr lang="en-GB" sz="1600" dirty="0" err="1">
                <a:solidFill>
                  <a:srgbClr val="000000"/>
                </a:solidFill>
                <a:highlight>
                  <a:srgbClr val="F2F2F2"/>
                </a:highlight>
                <a:latin typeface="Consolas" panose="020B0609020204030204" pitchFamily="49" charset="0"/>
              </a:rPr>
              <a:t>e.Parameter</a:t>
            </a:r>
            <a:r>
              <a:rPr lang="en-GB" sz="1600" dirty="0">
                <a:solidFill>
                  <a:srgbClr val="000000"/>
                </a:solidFill>
                <a:highlight>
                  <a:srgbClr val="F2F2F2"/>
                </a:highlight>
                <a:latin typeface="Consolas" panose="020B0609020204030204" pitchFamily="49" charset="0"/>
              </a:rPr>
              <a:t> </a:t>
            </a:r>
            <a:r>
              <a:rPr lang="en-GB" sz="1600" dirty="0">
                <a:solidFill>
                  <a:srgbClr val="0000FF"/>
                </a:solidFill>
                <a:highlight>
                  <a:srgbClr val="F2F2F2"/>
                </a:highlight>
                <a:latin typeface="Consolas" panose="020B0609020204030204" pitchFamily="49" charset="0"/>
              </a:rPr>
              <a:t>as</a:t>
            </a:r>
            <a:r>
              <a:rPr lang="en-GB" sz="1600" dirty="0">
                <a:solidFill>
                  <a:srgbClr val="000000"/>
                </a:solidFill>
                <a:highlight>
                  <a:srgbClr val="F2F2F2"/>
                </a:highlight>
                <a:latin typeface="Consolas" panose="020B0609020204030204" pitchFamily="49" charset="0"/>
              </a:rPr>
              <a:t> </a:t>
            </a:r>
            <a:r>
              <a:rPr lang="en-GB" sz="1600" dirty="0" err="1">
                <a:solidFill>
                  <a:srgbClr val="2B91AF"/>
                </a:solidFill>
                <a:highlight>
                  <a:srgbClr val="F2F2F2"/>
                </a:highlight>
                <a:latin typeface="Consolas" panose="020B0609020204030204" pitchFamily="49" charset="0"/>
              </a:rPr>
              <a:t>ShareOperation</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TitleTextBlock.Text</a:t>
            </a:r>
            <a:r>
              <a:rPr lang="en-GB" sz="1600" dirty="0">
                <a:solidFill>
                  <a:srgbClr val="000000"/>
                </a:solidFill>
                <a:highlight>
                  <a:srgbClr val="F2F2F2"/>
                </a:highlight>
                <a:latin typeface="Consolas" panose="020B0609020204030204" pitchFamily="49" charset="0"/>
              </a:rPr>
              <a:t> = </a:t>
            </a:r>
            <a:r>
              <a:rPr lang="en-GB" sz="1600" dirty="0" err="1">
                <a:solidFill>
                  <a:srgbClr val="000000"/>
                </a:solidFill>
                <a:highlight>
                  <a:srgbClr val="F2F2F2"/>
                </a:highlight>
                <a:latin typeface="Consolas" panose="020B0609020204030204" pitchFamily="49" charset="0"/>
              </a:rPr>
              <a:t>shareOp.Data.Properties.Title</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DescriptionTextBlock.Text</a:t>
            </a:r>
            <a:r>
              <a:rPr lang="en-GB" sz="1600" dirty="0">
                <a:solidFill>
                  <a:srgbClr val="000000"/>
                </a:solidFill>
                <a:highlight>
                  <a:srgbClr val="F2F2F2"/>
                </a:highlight>
                <a:latin typeface="Consolas" panose="020B0609020204030204" pitchFamily="49" charset="0"/>
              </a:rPr>
              <a:t> = </a:t>
            </a:r>
            <a:r>
              <a:rPr lang="en-GB" sz="1600" dirty="0" err="1">
                <a:solidFill>
                  <a:srgbClr val="000000"/>
                </a:solidFill>
                <a:highlight>
                  <a:srgbClr val="F2F2F2"/>
                </a:highlight>
                <a:latin typeface="Consolas" panose="020B0609020204030204" pitchFamily="49" charset="0"/>
              </a:rPr>
              <a:t>shareOp.Data.Properties.Description</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SharedTextTextBlock.Text</a:t>
            </a:r>
            <a:r>
              <a:rPr lang="en-GB" sz="1600" dirty="0">
                <a:solidFill>
                  <a:srgbClr val="000000"/>
                </a:solidFill>
                <a:highlight>
                  <a:srgbClr val="F2F2F2"/>
                </a:highlight>
                <a:latin typeface="Consolas" panose="020B0609020204030204" pitchFamily="49" charset="0"/>
              </a:rPr>
              <a:t> = </a:t>
            </a:r>
            <a:r>
              <a:rPr lang="en-GB" sz="1600" dirty="0">
                <a:solidFill>
                  <a:srgbClr val="0000FF"/>
                </a:solidFill>
                <a:highlight>
                  <a:srgbClr val="F2F2F2"/>
                </a:highlight>
                <a:latin typeface="Consolas" panose="020B0609020204030204" pitchFamily="49" charset="0"/>
              </a:rPr>
              <a:t>await</a:t>
            </a:r>
            <a:r>
              <a:rPr lang="en-GB" sz="1600" dirty="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shareOp.Data.GetTextAsync</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FF"/>
                </a:solidFill>
                <a:highlight>
                  <a:srgbClr val="F2F2F2"/>
                </a:highlight>
                <a:latin typeface="Consolas" panose="020B0609020204030204" pitchFamily="49" charset="0"/>
              </a:rPr>
              <a:t>var</a:t>
            </a:r>
            <a:r>
              <a:rPr lang="en-GB" sz="1600" dirty="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photoFile</a:t>
            </a:r>
            <a:r>
              <a:rPr lang="en-GB" sz="1600" dirty="0">
                <a:solidFill>
                  <a:srgbClr val="000000"/>
                </a:solidFill>
                <a:highlight>
                  <a:srgbClr val="F2F2F2"/>
                </a:highlight>
                <a:latin typeface="Consolas" panose="020B0609020204030204" pitchFamily="49" charset="0"/>
              </a:rPr>
              <a:t> = (</a:t>
            </a:r>
            <a:r>
              <a:rPr lang="en-GB" sz="1600" dirty="0">
                <a:solidFill>
                  <a:srgbClr val="2B91AF"/>
                </a:solidFill>
                <a:highlight>
                  <a:srgbClr val="F2F2F2"/>
                </a:highlight>
                <a:latin typeface="Consolas" panose="020B0609020204030204" pitchFamily="49" charset="0"/>
              </a:rPr>
              <a:t>StorageFile</a:t>
            </a:r>
            <a:r>
              <a:rPr lang="en-GB" sz="1600" dirty="0">
                <a:solidFill>
                  <a:srgbClr val="000000"/>
                </a:solidFill>
                <a:highlight>
                  <a:srgbClr val="F2F2F2"/>
                </a:highlight>
                <a:latin typeface="Consolas" panose="020B0609020204030204" pitchFamily="49" charset="0"/>
              </a:rPr>
              <a:t>)(</a:t>
            </a:r>
            <a:r>
              <a:rPr lang="en-GB" sz="1600" dirty="0">
                <a:solidFill>
                  <a:srgbClr val="0000FF"/>
                </a:solidFill>
                <a:highlight>
                  <a:srgbClr val="F2F2F2"/>
                </a:highlight>
                <a:latin typeface="Consolas" panose="020B0609020204030204" pitchFamily="49" charset="0"/>
              </a:rPr>
              <a:t>await</a:t>
            </a:r>
            <a:r>
              <a:rPr lang="en-GB" sz="1600" dirty="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shareOp.Data.GetStorageItemsAsync</a:t>
            </a:r>
            <a:r>
              <a:rPr lang="en-GB" sz="1600" dirty="0">
                <a:solidFill>
                  <a:srgbClr val="000000"/>
                </a:solidFill>
                <a:highlight>
                  <a:srgbClr val="F2F2F2"/>
                </a:highlight>
                <a:latin typeface="Consolas" panose="020B0609020204030204" pitchFamily="49" charset="0"/>
              </a:rPr>
              <a:t>())[0</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FF"/>
                </a:solidFill>
                <a:highlight>
                  <a:srgbClr val="F2F2F2"/>
                </a:highlight>
                <a:latin typeface="Consolas" panose="020B0609020204030204" pitchFamily="49" charset="0"/>
              </a:rPr>
              <a:t>var</a:t>
            </a:r>
            <a:r>
              <a:rPr lang="en-GB" sz="1600" dirty="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imageSource</a:t>
            </a:r>
            <a:r>
              <a:rPr lang="en-GB" sz="1600" dirty="0">
                <a:solidFill>
                  <a:srgbClr val="000000"/>
                </a:solidFill>
                <a:highlight>
                  <a:srgbClr val="F2F2F2"/>
                </a:highlight>
                <a:latin typeface="Consolas" panose="020B0609020204030204" pitchFamily="49" charset="0"/>
              </a:rPr>
              <a:t> = </a:t>
            </a:r>
            <a:r>
              <a:rPr lang="en-GB" sz="1600" dirty="0">
                <a:solidFill>
                  <a:srgbClr val="0000FF"/>
                </a:solidFill>
                <a:highlight>
                  <a:srgbClr val="F2F2F2"/>
                </a:highlight>
                <a:latin typeface="Consolas" panose="020B0609020204030204" pitchFamily="49" charset="0"/>
              </a:rPr>
              <a:t>new</a:t>
            </a:r>
            <a:r>
              <a:rPr lang="en-GB" sz="1600" dirty="0">
                <a:solidFill>
                  <a:srgbClr val="000000"/>
                </a:solidFill>
                <a:highlight>
                  <a:srgbClr val="F2F2F2"/>
                </a:highlight>
                <a:latin typeface="Consolas" panose="020B0609020204030204" pitchFamily="49" charset="0"/>
              </a:rPr>
              <a:t> </a:t>
            </a:r>
            <a:r>
              <a:rPr lang="en-GB" sz="1600" dirty="0" err="1">
                <a:solidFill>
                  <a:srgbClr val="2B91AF"/>
                </a:solidFill>
                <a:highlight>
                  <a:srgbClr val="F2F2F2"/>
                </a:highlight>
                <a:latin typeface="Consolas" panose="020B0609020204030204" pitchFamily="49" charset="0"/>
              </a:rPr>
              <a:t>BitmapImage</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imageSource.SetSource</a:t>
            </a:r>
            <a:r>
              <a:rPr lang="en-GB" sz="1600" dirty="0">
                <a:solidFill>
                  <a:srgbClr val="000000"/>
                </a:solidFill>
                <a:highlight>
                  <a:srgbClr val="F2F2F2"/>
                </a:highlight>
                <a:latin typeface="Consolas" panose="020B0609020204030204" pitchFamily="49" charset="0"/>
              </a:rPr>
              <a:t>(</a:t>
            </a:r>
            <a:r>
              <a:rPr lang="en-GB" sz="1600" dirty="0">
                <a:solidFill>
                  <a:srgbClr val="0000FF"/>
                </a:solidFill>
                <a:highlight>
                  <a:srgbClr val="F2F2F2"/>
                </a:highlight>
                <a:latin typeface="Consolas" panose="020B0609020204030204" pitchFamily="49" charset="0"/>
              </a:rPr>
              <a:t>await</a:t>
            </a:r>
            <a:r>
              <a:rPr lang="en-GB" sz="1600" dirty="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photoFile.OpenReadAsync</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t>
            </a:r>
            <a:r>
              <a:rPr lang="en-GB" sz="1600" dirty="0" err="1">
                <a:solidFill>
                  <a:srgbClr val="000000"/>
                </a:solidFill>
                <a:highlight>
                  <a:srgbClr val="F2F2F2"/>
                </a:highlight>
                <a:latin typeface="Consolas" panose="020B0609020204030204" pitchFamily="49" charset="0"/>
              </a:rPr>
              <a:t>sharedPhotoImage.Source</a:t>
            </a:r>
            <a:r>
              <a:rPr lang="en-GB" sz="1600" dirty="0">
                <a:solidFill>
                  <a:srgbClr val="000000"/>
                </a:solidFill>
                <a:highlight>
                  <a:srgbClr val="F2F2F2"/>
                </a:highlight>
                <a:latin typeface="Consolas" panose="020B0609020204030204" pitchFamily="49" charset="0"/>
              </a:rPr>
              <a:t> = </a:t>
            </a:r>
            <a:r>
              <a:rPr lang="en-GB" sz="1600" dirty="0" err="1">
                <a:solidFill>
                  <a:srgbClr val="000000"/>
                </a:solidFill>
                <a:highlight>
                  <a:srgbClr val="F2F2F2"/>
                </a:highlight>
                <a:latin typeface="Consolas" panose="020B0609020204030204" pitchFamily="49" charset="0"/>
              </a:rPr>
              <a:t>imageSource</a:t>
            </a: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a:t>
            </a:r>
            <a:br>
              <a:rPr lang="en-GB" sz="1600" dirty="0" smtClean="0">
                <a:solidFill>
                  <a:srgbClr val="000000"/>
                </a:solidFill>
                <a:highlight>
                  <a:srgbClr val="F2F2F2"/>
                </a:highlight>
                <a:latin typeface="Consolas" panose="020B0609020204030204" pitchFamily="49" charset="0"/>
              </a:rPr>
            </a:br>
            <a:r>
              <a:rPr lang="en-GB" sz="1600" dirty="0" smtClean="0">
                <a:solidFill>
                  <a:srgbClr val="000000"/>
                </a:solidFill>
                <a:highlight>
                  <a:srgbClr val="F2F2F2"/>
                </a:highlight>
                <a:latin typeface="Consolas" panose="020B0609020204030204" pitchFamily="49" charset="0"/>
              </a:rPr>
              <a:t/>
            </a:r>
            <a:br>
              <a:rPr lang="en-GB" sz="1600" dirty="0" smtClean="0">
                <a:solidFill>
                  <a:srgbClr val="000000"/>
                </a:solidFill>
                <a:highlight>
                  <a:srgbClr val="F2F2F2"/>
                </a:highlight>
                <a:latin typeface="Consolas" panose="020B0609020204030204" pitchFamily="49" charset="0"/>
              </a:rPr>
            </a:br>
            <a:endParaRPr lang="en-US" sz="1600" dirty="0"/>
          </a:p>
        </p:txBody>
      </p:sp>
    </p:spTree>
    <p:extLst>
      <p:ext uri="{BB962C8B-B14F-4D97-AF65-F5344CB8AC3E}">
        <p14:creationId xmlns:p14="http://schemas.microsoft.com/office/powerpoint/2010/main" val="20011953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Exiting the Share Target</a:t>
            </a:r>
            <a:endParaRPr lang="en-US" dirty="0"/>
          </a:p>
        </p:txBody>
      </p:sp>
      <p:sp>
        <p:nvSpPr>
          <p:cNvPr id="7" name="Slide Number Placeholder 6"/>
          <p:cNvSpPr>
            <a:spLocks noGrp="1"/>
          </p:cNvSpPr>
          <p:nvPr>
            <p:ph type="sldNum" sz="quarter" idx="4294967295"/>
          </p:nvPr>
        </p:nvSpPr>
        <p:spPr/>
        <p:txBody>
          <a:bodyPr/>
          <a:lstStyle/>
          <a:p>
            <a:fld id="{2775DF8E-1151-4C45-8C93-3AB060627CA9}" type="slidenum">
              <a:rPr lang="en-US" smtClean="0"/>
              <a:pPr/>
              <a:t>27</a:t>
            </a:fld>
            <a:endParaRPr lang="en-US"/>
          </a:p>
        </p:txBody>
      </p:sp>
      <p:sp>
        <p:nvSpPr>
          <p:cNvPr id="9" name="Text Placeholder 8"/>
          <p:cNvSpPr>
            <a:spLocks noGrp="1"/>
          </p:cNvSpPr>
          <p:nvPr>
            <p:ph type="body" sz="quarter" idx="4294967295"/>
          </p:nvPr>
        </p:nvSpPr>
        <p:spPr>
          <a:xfrm>
            <a:off x="269238" y="1563688"/>
            <a:ext cx="11383011" cy="1692275"/>
          </a:xfrm>
          <a:solidFill>
            <a:srgbClr val="F2F2F2"/>
          </a:solidFill>
        </p:spPr>
        <p:txBody>
          <a:bodyPr/>
          <a:lstStyle/>
          <a:p>
            <a:r>
              <a:rPr lang="en-GB" sz="2000" dirty="0">
                <a:solidFill>
                  <a:srgbClr val="008000"/>
                </a:solidFill>
                <a:highlight>
                  <a:srgbClr val="F2F2F2"/>
                </a:highlight>
                <a:latin typeface="Consolas" panose="020B0609020204030204" pitchFamily="49" charset="0"/>
              </a:rPr>
              <a:t>// Call </a:t>
            </a:r>
            <a:r>
              <a:rPr lang="en-GB" sz="2000" dirty="0" err="1">
                <a:solidFill>
                  <a:srgbClr val="008000"/>
                </a:solidFill>
                <a:highlight>
                  <a:srgbClr val="F2F2F2"/>
                </a:highlight>
                <a:latin typeface="Consolas" panose="020B0609020204030204" pitchFamily="49" charset="0"/>
              </a:rPr>
              <a:t>ReportCompleted</a:t>
            </a:r>
            <a:r>
              <a:rPr lang="en-GB" sz="2000" dirty="0">
                <a:solidFill>
                  <a:srgbClr val="008000"/>
                </a:solidFill>
                <a:highlight>
                  <a:srgbClr val="F2F2F2"/>
                </a:highlight>
                <a:latin typeface="Consolas" panose="020B0609020204030204" pitchFamily="49" charset="0"/>
              </a:rPr>
              <a:t> when done to return user to source </a:t>
            </a:r>
            <a:r>
              <a:rPr lang="en-GB" sz="2000" dirty="0" smtClean="0">
                <a:solidFill>
                  <a:srgbClr val="008000"/>
                </a:solidFill>
                <a:highlight>
                  <a:srgbClr val="F2F2F2"/>
                </a:highlight>
                <a:latin typeface="Consolas" panose="020B0609020204030204" pitchFamily="49" charset="0"/>
              </a:rPr>
              <a:t>app</a:t>
            </a:r>
            <a:br>
              <a:rPr lang="en-GB" sz="2000" dirty="0" smtClean="0">
                <a:solidFill>
                  <a:srgbClr val="008000"/>
                </a:solidFill>
                <a:highlight>
                  <a:srgbClr val="F2F2F2"/>
                </a:highlight>
                <a:latin typeface="Consolas" panose="020B0609020204030204" pitchFamily="49" charset="0"/>
              </a:rPr>
            </a:br>
            <a:r>
              <a:rPr lang="en-GB" sz="2000" dirty="0" smtClean="0">
                <a:solidFill>
                  <a:srgbClr val="0000FF"/>
                </a:solidFill>
                <a:highlight>
                  <a:srgbClr val="F2F2F2"/>
                </a:highlight>
                <a:latin typeface="Consolas" panose="020B0609020204030204" pitchFamily="49" charset="0"/>
              </a:rPr>
              <a:t>private</a:t>
            </a:r>
            <a:r>
              <a:rPr lang="en-GB" sz="2000" dirty="0" smtClean="0">
                <a:solidFill>
                  <a:srgbClr val="000000"/>
                </a:solidFill>
                <a:highlight>
                  <a:srgbClr val="F2F2F2"/>
                </a:highlight>
                <a:latin typeface="Consolas" panose="020B0609020204030204" pitchFamily="49" charset="0"/>
              </a:rPr>
              <a:t> </a:t>
            </a:r>
            <a:r>
              <a:rPr lang="en-GB" sz="2000" dirty="0">
                <a:solidFill>
                  <a:srgbClr val="0000FF"/>
                </a:solidFill>
                <a:highlight>
                  <a:srgbClr val="F2F2F2"/>
                </a:highlight>
                <a:latin typeface="Consolas" panose="020B0609020204030204" pitchFamily="49" charset="0"/>
              </a:rPr>
              <a:t>void</a:t>
            </a:r>
            <a:r>
              <a:rPr lang="en-GB" sz="2000" dirty="0">
                <a:solidFill>
                  <a:srgbClr val="000000"/>
                </a:solidFill>
                <a:highlight>
                  <a:srgbClr val="F2F2F2"/>
                </a:highlight>
                <a:latin typeface="Consolas" panose="020B0609020204030204" pitchFamily="49" charset="0"/>
              </a:rPr>
              <a:t> </a:t>
            </a:r>
            <a:r>
              <a:rPr lang="en-GB" sz="2000" dirty="0" err="1">
                <a:solidFill>
                  <a:srgbClr val="000000"/>
                </a:solidFill>
                <a:highlight>
                  <a:srgbClr val="F2F2F2"/>
                </a:highlight>
                <a:latin typeface="Consolas" panose="020B0609020204030204" pitchFamily="49" charset="0"/>
              </a:rPr>
              <a:t>Button_Click</a:t>
            </a:r>
            <a:r>
              <a:rPr lang="en-GB" sz="2000" dirty="0">
                <a:solidFill>
                  <a:srgbClr val="000000"/>
                </a:solidFill>
                <a:highlight>
                  <a:srgbClr val="F2F2F2"/>
                </a:highlight>
                <a:latin typeface="Consolas" panose="020B0609020204030204" pitchFamily="49" charset="0"/>
              </a:rPr>
              <a:t>(</a:t>
            </a:r>
            <a:r>
              <a:rPr lang="en-GB" sz="2000" dirty="0">
                <a:solidFill>
                  <a:srgbClr val="0000FF"/>
                </a:solidFill>
                <a:highlight>
                  <a:srgbClr val="F2F2F2"/>
                </a:highlight>
                <a:latin typeface="Consolas" panose="020B0609020204030204" pitchFamily="49" charset="0"/>
              </a:rPr>
              <a:t>object</a:t>
            </a:r>
            <a:r>
              <a:rPr lang="en-GB" sz="2000" dirty="0">
                <a:solidFill>
                  <a:srgbClr val="000000"/>
                </a:solidFill>
                <a:highlight>
                  <a:srgbClr val="F2F2F2"/>
                </a:highlight>
                <a:latin typeface="Consolas" panose="020B0609020204030204" pitchFamily="49" charset="0"/>
              </a:rPr>
              <a:t> sender, </a:t>
            </a:r>
            <a:r>
              <a:rPr lang="en-GB" sz="2000" dirty="0" err="1">
                <a:solidFill>
                  <a:srgbClr val="2B91AF"/>
                </a:solidFill>
                <a:highlight>
                  <a:srgbClr val="F2F2F2"/>
                </a:highlight>
                <a:latin typeface="Consolas" panose="020B0609020204030204" pitchFamily="49" charset="0"/>
              </a:rPr>
              <a:t>RoutedEventArgs</a:t>
            </a:r>
            <a:r>
              <a:rPr lang="en-GB" sz="2000" dirty="0">
                <a:solidFill>
                  <a:srgbClr val="000000"/>
                </a:solidFill>
                <a:highlight>
                  <a:srgbClr val="F2F2F2"/>
                </a:highlight>
                <a:latin typeface="Consolas" panose="020B0609020204030204" pitchFamily="49" charset="0"/>
              </a:rPr>
              <a:t> e</a:t>
            </a:r>
            <a:r>
              <a:rPr lang="en-GB" sz="2000" dirty="0" smtClean="0">
                <a:solidFill>
                  <a:srgbClr val="000000"/>
                </a:solidFill>
                <a:highlight>
                  <a:srgbClr val="F2F2F2"/>
                </a:highlight>
                <a:latin typeface="Consolas" panose="020B0609020204030204" pitchFamily="49" charset="0"/>
              </a:rPr>
              <a:t>)</a:t>
            </a:r>
            <a:br>
              <a:rPr lang="en-GB" sz="2000" dirty="0" smtClean="0">
                <a:solidFill>
                  <a:srgbClr val="000000"/>
                </a:solidFill>
                <a:highlight>
                  <a:srgbClr val="F2F2F2"/>
                </a:highlight>
                <a:latin typeface="Consolas" panose="020B0609020204030204" pitchFamily="49" charset="0"/>
              </a:rPr>
            </a:br>
            <a:r>
              <a:rPr lang="en-US" sz="2000" dirty="0">
                <a:solidFill>
                  <a:srgbClr val="000000"/>
                </a:solidFill>
                <a:highlight>
                  <a:srgbClr val="F2F2F2"/>
                </a:highlight>
                <a:latin typeface="Consolas" panose="020B0609020204030204" pitchFamily="49" charset="0"/>
              </a:rPr>
              <a:t>{</a:t>
            </a:r>
            <a:br>
              <a:rPr lang="en-US" sz="2000" dirty="0">
                <a:solidFill>
                  <a:srgbClr val="000000"/>
                </a:solidFill>
                <a:highlight>
                  <a:srgbClr val="F2F2F2"/>
                </a:highlight>
                <a:latin typeface="Consolas" panose="020B0609020204030204" pitchFamily="49" charset="0"/>
              </a:rPr>
            </a:br>
            <a:r>
              <a:rPr lang="en-US" sz="2000" dirty="0">
                <a:solidFill>
                  <a:srgbClr val="000000"/>
                </a:solidFill>
                <a:highlight>
                  <a:srgbClr val="F2F2F2"/>
                </a:highlight>
                <a:latin typeface="Consolas" panose="020B0609020204030204" pitchFamily="49" charset="0"/>
              </a:rPr>
              <a:t>   </a:t>
            </a:r>
            <a:r>
              <a:rPr lang="en-US" sz="2000" dirty="0" err="1">
                <a:solidFill>
                  <a:srgbClr val="000000"/>
                </a:solidFill>
                <a:highlight>
                  <a:srgbClr val="F2F2F2"/>
                </a:highlight>
                <a:latin typeface="Consolas" panose="020B0609020204030204" pitchFamily="49" charset="0"/>
              </a:rPr>
              <a:t>shareOp.ReportCompleted</a:t>
            </a:r>
            <a:r>
              <a:rPr lang="en-US" sz="2000" dirty="0">
                <a:solidFill>
                  <a:srgbClr val="000000"/>
                </a:solidFill>
                <a:highlight>
                  <a:srgbClr val="F2F2F2"/>
                </a:highlight>
                <a:latin typeface="Consolas" panose="020B0609020204030204" pitchFamily="49" charset="0"/>
              </a:rPr>
              <a:t>();</a:t>
            </a:r>
            <a:br>
              <a:rPr lang="en-US" sz="2000" dirty="0">
                <a:solidFill>
                  <a:srgbClr val="000000"/>
                </a:solidFill>
                <a:highlight>
                  <a:srgbClr val="F2F2F2"/>
                </a:highlight>
                <a:latin typeface="Consolas" panose="020B0609020204030204" pitchFamily="49" charset="0"/>
              </a:rPr>
            </a:br>
            <a:r>
              <a:rPr lang="en-US" sz="2000" dirty="0">
                <a:solidFill>
                  <a:srgbClr val="000000"/>
                </a:solidFill>
                <a:highlight>
                  <a:srgbClr val="F2F2F2"/>
                </a:highlight>
                <a:latin typeface="Consolas" panose="020B0609020204030204" pitchFamily="49" charset="0"/>
              </a:rPr>
              <a:t>}</a:t>
            </a:r>
          </a:p>
        </p:txBody>
      </p:sp>
    </p:spTree>
    <p:extLst>
      <p:ext uri="{BB962C8B-B14F-4D97-AF65-F5344CB8AC3E}">
        <p14:creationId xmlns:p14="http://schemas.microsoft.com/office/powerpoint/2010/main" val="238788815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Sharing Best Practices</a:t>
            </a:r>
            <a:endParaRPr lang="en-US" dirty="0"/>
          </a:p>
        </p:txBody>
      </p:sp>
      <p:sp>
        <p:nvSpPr>
          <p:cNvPr id="8" name="Text Placeholder 7"/>
          <p:cNvSpPr>
            <a:spLocks noGrp="1"/>
          </p:cNvSpPr>
          <p:nvPr>
            <p:ph type="body" sz="quarter" idx="10"/>
          </p:nvPr>
        </p:nvSpPr>
        <p:spPr/>
        <p:txBody>
          <a:bodyPr/>
          <a:lstStyle/>
          <a:p>
            <a:r>
              <a:rPr lang="en-US" dirty="0" smtClean="0"/>
              <a:t>Sources</a:t>
            </a:r>
          </a:p>
          <a:p>
            <a:pPr lvl="1"/>
            <a:r>
              <a:rPr lang="en-US" dirty="0" smtClean="0"/>
              <a:t>Share multiple formats of your content (if possible)</a:t>
            </a:r>
          </a:p>
          <a:p>
            <a:pPr lvl="1"/>
            <a:r>
              <a:rPr lang="en-US" dirty="0" smtClean="0"/>
              <a:t>Use ApplicationLink/WebLink rather than URI</a:t>
            </a:r>
          </a:p>
          <a:p>
            <a:pPr lvl="1"/>
            <a:endParaRPr lang="en-US" dirty="0"/>
          </a:p>
          <a:p>
            <a:r>
              <a:rPr lang="en-US" dirty="0" smtClean="0"/>
              <a:t>Targets</a:t>
            </a:r>
          </a:p>
          <a:p>
            <a:pPr lvl="1"/>
            <a:r>
              <a:rPr lang="en-US" dirty="0" smtClean="0"/>
              <a:t>Keep sharing UX self-contained – no Home button!</a:t>
            </a:r>
          </a:p>
          <a:p>
            <a:pPr lvl="1"/>
            <a:r>
              <a:rPr lang="en-US" dirty="0" smtClean="0"/>
              <a:t>Hand off large uploads to the Background Transfer API</a:t>
            </a:r>
          </a:p>
          <a:p>
            <a:pPr lvl="1"/>
            <a:r>
              <a:rPr lang="en-US" dirty="0" smtClean="0"/>
              <a:t>Always call ReportCompleted to send the user back to where they came from</a:t>
            </a:r>
            <a:endParaRPr lang="en-US" dirty="0"/>
          </a:p>
        </p:txBody>
      </p:sp>
      <p:sp>
        <p:nvSpPr>
          <p:cNvPr id="6" name="Slide Number Placeholder 5"/>
          <p:cNvSpPr>
            <a:spLocks noGrp="1"/>
          </p:cNvSpPr>
          <p:nvPr>
            <p:ph type="sldNum" sz="quarter" idx="4294967295"/>
          </p:nvPr>
        </p:nvSpPr>
        <p:spPr/>
        <p:txBody>
          <a:bodyPr/>
          <a:lstStyle/>
          <a:p>
            <a:fld id="{2775DF8E-1151-4C45-8C93-3AB060627CA9}" type="slidenum">
              <a:rPr lang="en-US" smtClean="0"/>
              <a:pPr/>
              <a:t>28</a:t>
            </a:fld>
            <a:endParaRPr lang="en-US"/>
          </a:p>
        </p:txBody>
      </p:sp>
    </p:spTree>
    <p:extLst>
      <p:ext uri="{BB962C8B-B14F-4D97-AF65-F5344CB8AC3E}">
        <p14:creationId xmlns:p14="http://schemas.microsoft.com/office/powerpoint/2010/main" val="27179631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Drag and Drop</a:t>
            </a:r>
            <a:endParaRPr lang="en-GB" dirty="0"/>
          </a:p>
        </p:txBody>
      </p:sp>
    </p:spTree>
    <p:extLst>
      <p:ext uri="{BB962C8B-B14F-4D97-AF65-F5344CB8AC3E}">
        <p14:creationId xmlns:p14="http://schemas.microsoft.com/office/powerpoint/2010/main" val="25214663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Lots of ways to share…</a:t>
            </a:r>
            <a:endParaRPr lang="en-GB" dirty="0"/>
          </a:p>
        </p:txBody>
      </p:sp>
    </p:spTree>
    <p:extLst>
      <p:ext uri="{BB962C8B-B14F-4D97-AF65-F5344CB8AC3E}">
        <p14:creationId xmlns:p14="http://schemas.microsoft.com/office/powerpoint/2010/main" val="14508280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…an iconic Windows Experience</a:t>
            </a:r>
            <a:endParaRPr lang="en-GB" dirty="0"/>
          </a:p>
        </p:txBody>
      </p:sp>
      <p:sp>
        <p:nvSpPr>
          <p:cNvPr id="4" name="Text Placeholder 3"/>
          <p:cNvSpPr>
            <a:spLocks noGrp="1"/>
          </p:cNvSpPr>
          <p:nvPr>
            <p:ph type="body" sz="quarter" idx="10"/>
          </p:nvPr>
        </p:nvSpPr>
        <p:spPr/>
        <p:txBody>
          <a:bodyPr/>
          <a:lstStyle/>
          <a:p>
            <a:r>
              <a:rPr lang="en-GB" dirty="0" smtClean="0"/>
              <a:t>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931" y="1702675"/>
            <a:ext cx="4318776" cy="3347052"/>
          </a:xfrm>
          <a:prstGeom prst="rect">
            <a:avLst/>
          </a:prstGeom>
        </p:spPr>
      </p:pic>
      <p:pic>
        <p:nvPicPr>
          <p:cNvPr id="6" name="Picture 5"/>
          <p:cNvPicPr>
            <a:picLocks noChangeAspect="1"/>
          </p:cNvPicPr>
          <p:nvPr/>
        </p:nvPicPr>
        <p:blipFill>
          <a:blip r:embed="rId3"/>
          <a:stretch>
            <a:fillRect/>
          </a:stretch>
        </p:blipFill>
        <p:spPr>
          <a:xfrm>
            <a:off x="873672" y="1702675"/>
            <a:ext cx="4637947" cy="3347052"/>
          </a:xfrm>
          <a:prstGeom prst="rect">
            <a:avLst/>
          </a:prstGeom>
        </p:spPr>
      </p:pic>
    </p:spTree>
    <p:extLst>
      <p:ext uri="{BB962C8B-B14F-4D97-AF65-F5344CB8AC3E}">
        <p14:creationId xmlns:p14="http://schemas.microsoft.com/office/powerpoint/2010/main" val="16623617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..but not one supported by WinRT apps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903" y="1204913"/>
            <a:ext cx="8881241" cy="4995697"/>
          </a:xfrm>
          <a:prstGeom prst="rect">
            <a:avLst/>
          </a:prstGeom>
        </p:spPr>
      </p:pic>
      <p:sp>
        <p:nvSpPr>
          <p:cNvPr id="3" name="Text Placeholder 2"/>
          <p:cNvSpPr>
            <a:spLocks noGrp="1"/>
          </p:cNvSpPr>
          <p:nvPr>
            <p:ph type="body" sz="quarter" idx="10"/>
          </p:nvPr>
        </p:nvSpPr>
        <p:spPr>
          <a:xfrm>
            <a:off x="6185009" y="3779947"/>
            <a:ext cx="688757" cy="676439"/>
          </a:xfrm>
        </p:spPr>
        <p:txBody>
          <a:bodyPr/>
          <a:lstStyle/>
          <a:p>
            <a:r>
              <a:rPr lang="en-GB" dirty="0" smtClean="0">
                <a:solidFill>
                  <a:schemeClr val="tx2">
                    <a:lumMod val="75000"/>
                    <a:lumOff val="25000"/>
                  </a:schemeClr>
                </a:solidFill>
                <a:sym typeface="Wingdings 2" panose="05020102010507070707" pitchFamily="18" charset="2"/>
              </a:rPr>
              <a:t></a:t>
            </a:r>
            <a:endParaRPr lang="en-GB" dirty="0">
              <a:solidFill>
                <a:schemeClr val="tx2">
                  <a:lumMod val="75000"/>
                  <a:lumOff val="25000"/>
                </a:schemeClr>
              </a:solidFill>
            </a:endParaRPr>
          </a:p>
        </p:txBody>
      </p:sp>
    </p:spTree>
    <p:extLst>
      <p:ext uri="{BB962C8B-B14F-4D97-AF65-F5344CB8AC3E}">
        <p14:creationId xmlns:p14="http://schemas.microsoft.com/office/powerpoint/2010/main" val="25019299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Until now!</a:t>
            </a:r>
            <a:endParaRPr lang="en-GB" dirty="0"/>
          </a:p>
        </p:txBody>
      </p:sp>
      <p:sp>
        <p:nvSpPr>
          <p:cNvPr id="3" name="Text Placeholder 2"/>
          <p:cNvSpPr>
            <a:spLocks noGrp="1"/>
          </p:cNvSpPr>
          <p:nvPr>
            <p:ph type="body" sz="quarter" idx="10"/>
          </p:nvPr>
        </p:nvSpPr>
        <p:spPr/>
        <p:txBody>
          <a:bodyPr/>
          <a:lstStyle/>
          <a:p>
            <a:r>
              <a:rPr lang="en-GB" dirty="0" smtClean="0"/>
              <a:t> </a:t>
            </a:r>
            <a:endParaRPr lang="en-GB" dirty="0"/>
          </a:p>
        </p:txBody>
      </p:sp>
      <p:sp>
        <p:nvSpPr>
          <p:cNvPr id="4" name="Rectangle 3"/>
          <p:cNvSpPr/>
          <p:nvPr/>
        </p:nvSpPr>
        <p:spPr>
          <a:xfrm>
            <a:off x="1094889" y="1565968"/>
            <a:ext cx="8894043" cy="1297423"/>
          </a:xfrm>
          <a:prstGeom prst="rect">
            <a:avLst/>
          </a:prstGeom>
        </p:spPr>
        <p:txBody>
          <a:bodyPr wrap="square">
            <a:spAutoFit/>
          </a:bodyPr>
          <a:lstStyle/>
          <a:p>
            <a:r>
              <a:rPr lang="en-US" sz="1961" dirty="0">
                <a:solidFill>
                  <a:srgbClr val="008000"/>
                </a:solidFill>
                <a:highlight>
                  <a:srgbClr val="FFFFFF"/>
                </a:highlight>
                <a:latin typeface="Consolas" panose="020B0609020204030204" pitchFamily="49" charset="0"/>
              </a:rPr>
              <a:t>&lt;!-- XAML --&gt;</a:t>
            </a:r>
            <a:endParaRPr lang="en-US" sz="1961" dirty="0">
              <a:solidFill>
                <a:srgbClr val="0000FF"/>
              </a:solidFill>
              <a:highlight>
                <a:srgbClr val="FFFFFF"/>
              </a:highlight>
              <a:latin typeface="Consolas" panose="020B0609020204030204" pitchFamily="49" charset="0"/>
            </a:endParaRPr>
          </a:p>
          <a:p>
            <a:r>
              <a:rPr lang="en-US" sz="1961" dirty="0">
                <a:solidFill>
                  <a:srgbClr val="0000FF"/>
                </a:solidFill>
                <a:highlight>
                  <a:srgbClr val="FFFFFF"/>
                </a:highlight>
                <a:latin typeface="Consolas" panose="020B0609020204030204" pitchFamily="49" charset="0"/>
              </a:rPr>
              <a:t>&lt;</a:t>
            </a:r>
            <a:r>
              <a:rPr lang="en-US" sz="1961" dirty="0">
                <a:solidFill>
                  <a:srgbClr val="A31515"/>
                </a:solidFill>
                <a:highlight>
                  <a:srgbClr val="FFFFFF"/>
                </a:highlight>
                <a:latin typeface="Consolas" panose="020B0609020204030204" pitchFamily="49" charset="0"/>
              </a:rPr>
              <a:t>Grid</a:t>
            </a:r>
            <a:r>
              <a:rPr lang="en-US" sz="1961" dirty="0">
                <a:solidFill>
                  <a:srgbClr val="FF0000"/>
                </a:solidFill>
                <a:highlight>
                  <a:srgbClr val="FFFFFF"/>
                </a:highlight>
                <a:latin typeface="Consolas" panose="020B0609020204030204" pitchFamily="49" charset="0"/>
              </a:rPr>
              <a:t> </a:t>
            </a:r>
            <a:r>
              <a:rPr lang="en-US" sz="1961" dirty="0" err="1">
                <a:solidFill>
                  <a:srgbClr val="FF0000"/>
                </a:solidFill>
                <a:highlight>
                  <a:srgbClr val="FFFFFF"/>
                </a:highlight>
                <a:latin typeface="Consolas" panose="020B0609020204030204" pitchFamily="49" charset="0"/>
              </a:rPr>
              <a:t>AllowDrop</a:t>
            </a:r>
            <a:r>
              <a:rPr lang="en-US" sz="1961" dirty="0">
                <a:solidFill>
                  <a:srgbClr val="0000FF"/>
                </a:solidFill>
                <a:highlight>
                  <a:srgbClr val="FFFFFF"/>
                </a:highlight>
                <a:latin typeface="Consolas" panose="020B0609020204030204" pitchFamily="49" charset="0"/>
              </a:rPr>
              <a:t>="True"</a:t>
            </a:r>
            <a:r>
              <a:rPr lang="en-US" sz="1961" dirty="0">
                <a:solidFill>
                  <a:srgbClr val="FF0000"/>
                </a:solidFill>
                <a:highlight>
                  <a:srgbClr val="FFFFFF"/>
                </a:highlight>
                <a:latin typeface="Consolas" panose="020B0609020204030204" pitchFamily="49" charset="0"/>
              </a:rPr>
              <a:t> </a:t>
            </a:r>
            <a:r>
              <a:rPr lang="en-US" sz="1961" dirty="0" err="1">
                <a:solidFill>
                  <a:srgbClr val="FF0000"/>
                </a:solidFill>
                <a:highlight>
                  <a:srgbClr val="FFFFFF"/>
                </a:highlight>
                <a:latin typeface="Consolas" panose="020B0609020204030204" pitchFamily="49" charset="0"/>
              </a:rPr>
              <a:t>DragOver</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Do_DragOver</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Drop</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Do_Drop</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r>
              <a:rPr lang="en-US" sz="1961" dirty="0">
                <a:solidFill>
                  <a:srgbClr val="0000FF"/>
                </a:solidFill>
                <a:highlight>
                  <a:srgbClr val="FFFFFF"/>
                </a:highlight>
                <a:latin typeface="Consolas" panose="020B0609020204030204" pitchFamily="49" charset="0"/>
              </a:rPr>
              <a:t>…</a:t>
            </a:r>
          </a:p>
          <a:p>
            <a:r>
              <a:rPr lang="en-US" sz="1961" dirty="0">
                <a:solidFill>
                  <a:srgbClr val="0000FF"/>
                </a:solidFill>
                <a:highlight>
                  <a:srgbClr val="FFFFFF"/>
                </a:highlight>
                <a:latin typeface="Consolas" panose="020B0609020204030204" pitchFamily="49" charset="0"/>
              </a:rPr>
              <a:t>&lt;/</a:t>
            </a:r>
            <a:r>
              <a:rPr lang="en-US" sz="1961" dirty="0">
                <a:solidFill>
                  <a:srgbClr val="A31515"/>
                </a:solidFill>
                <a:highlight>
                  <a:srgbClr val="FFFFFF"/>
                </a:highlight>
                <a:latin typeface="Consolas" panose="020B0609020204030204" pitchFamily="49" charset="0"/>
              </a:rPr>
              <a:t>Grid</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3397345" y="3073895"/>
            <a:ext cx="5070403" cy="2493182"/>
          </a:xfrm>
          <a:prstGeom prst="rect">
            <a:avLst/>
          </a:prstGeom>
        </p:spPr>
      </p:pic>
      <p:sp>
        <p:nvSpPr>
          <p:cNvPr id="6" name="Rectangle 5"/>
          <p:cNvSpPr/>
          <p:nvPr/>
        </p:nvSpPr>
        <p:spPr>
          <a:xfrm>
            <a:off x="6697069" y="5567075"/>
            <a:ext cx="1770678" cy="573280"/>
          </a:xfrm>
          <a:prstGeom prst="rect">
            <a:avLst/>
          </a:prstGeom>
        </p:spPr>
        <p:txBody>
          <a:bodyPr wrap="square">
            <a:spAutoFit/>
          </a:bodyPr>
          <a:lstStyle/>
          <a:p>
            <a:pPr algn="ctr"/>
            <a:r>
              <a:rPr lang="en-US" sz="3137" dirty="0"/>
              <a:t>My App</a:t>
            </a:r>
          </a:p>
        </p:txBody>
      </p:sp>
      <p:sp>
        <p:nvSpPr>
          <p:cNvPr id="7" name="Rectangle 6"/>
          <p:cNvSpPr/>
          <p:nvPr/>
        </p:nvSpPr>
        <p:spPr>
          <a:xfrm>
            <a:off x="3023834" y="5567076"/>
            <a:ext cx="2988083" cy="573280"/>
          </a:xfrm>
          <a:prstGeom prst="rect">
            <a:avLst/>
          </a:prstGeom>
        </p:spPr>
        <p:txBody>
          <a:bodyPr wrap="square">
            <a:spAutoFit/>
          </a:bodyPr>
          <a:lstStyle/>
          <a:p>
            <a:pPr algn="ctr"/>
            <a:r>
              <a:rPr lang="en-US" sz="3137" dirty="0"/>
              <a:t>File Explorer</a:t>
            </a:r>
          </a:p>
        </p:txBody>
      </p:sp>
    </p:spTree>
    <p:extLst>
      <p:ext uri="{BB962C8B-B14F-4D97-AF65-F5344CB8AC3E}">
        <p14:creationId xmlns:p14="http://schemas.microsoft.com/office/powerpoint/2010/main" val="32628308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in XAML: New in </a:t>
            </a:r>
            <a:r>
              <a:rPr lang="en-GB" dirty="0" err="1" smtClean="0"/>
              <a:t>UIElement</a:t>
            </a:r>
            <a:endParaRPr lang="en-GB" dirty="0"/>
          </a:p>
        </p:txBody>
      </p:sp>
      <p:sp>
        <p:nvSpPr>
          <p:cNvPr id="3" name="Text Placeholder 2"/>
          <p:cNvSpPr>
            <a:spLocks noGrp="1"/>
          </p:cNvSpPr>
          <p:nvPr>
            <p:ph type="body" sz="quarter" idx="10"/>
          </p:nvPr>
        </p:nvSpPr>
        <p:spPr/>
        <p:txBody>
          <a:bodyPr/>
          <a:lstStyle/>
          <a:p>
            <a:pPr>
              <a:spcBef>
                <a:spcPts val="0"/>
              </a:spcBef>
            </a:pPr>
            <a:r>
              <a:rPr lang="en-GB" dirty="0"/>
              <a:t>Drag source:</a:t>
            </a:r>
          </a:p>
          <a:p>
            <a:pPr>
              <a:spcBef>
                <a:spcPts val="0"/>
              </a:spcBef>
            </a:pPr>
            <a:endParaRPr lang="en-GB" sz="1800" b="0" dirty="0" smtClean="0">
              <a:solidFill>
                <a:srgbClr val="0000FF"/>
              </a:solidFill>
              <a:highlight>
                <a:srgbClr val="FFFFFF"/>
              </a:highlight>
              <a:latin typeface="Consolas" panose="020B0609020204030204" pitchFamily="49" charset="0"/>
            </a:endParaRPr>
          </a:p>
          <a:p>
            <a:pPr>
              <a:spcBef>
                <a:spcPts val="0"/>
              </a:spcBef>
            </a:pPr>
            <a:r>
              <a:rPr lang="en-GB" sz="1800" b="0" dirty="0" smtClean="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Border</a:t>
            </a:r>
            <a:r>
              <a:rPr lang="en-GB" sz="1800" b="0" dirty="0">
                <a:solidFill>
                  <a:srgbClr val="FF0000"/>
                </a:solidFill>
                <a:highlight>
                  <a:srgbClr val="FFFFFF"/>
                </a:highlight>
                <a:latin typeface="Consolas" panose="020B0609020204030204" pitchFamily="49" charset="0"/>
              </a:rPr>
              <a:t> </a:t>
            </a:r>
            <a:r>
              <a:rPr lang="en-GB" sz="1800" b="0" dirty="0" err="1">
                <a:solidFill>
                  <a:srgbClr val="FF0000"/>
                </a:solidFill>
                <a:highlight>
                  <a:srgbClr val="FFFFFF"/>
                </a:highlight>
                <a:latin typeface="Consolas" panose="020B0609020204030204" pitchFamily="49" charset="0"/>
              </a:rPr>
              <a:t>BorderThickness</a:t>
            </a:r>
            <a:r>
              <a:rPr lang="en-GB" sz="1800" b="0" dirty="0">
                <a:solidFill>
                  <a:srgbClr val="0000FF"/>
                </a:solidFill>
                <a:highlight>
                  <a:srgbClr val="FFFFFF"/>
                </a:highlight>
                <a:latin typeface="Consolas" panose="020B0609020204030204" pitchFamily="49" charset="0"/>
              </a:rPr>
              <a:t>="2"</a:t>
            </a:r>
            <a:r>
              <a:rPr lang="en-GB" sz="1800" b="0" dirty="0">
                <a:solidFill>
                  <a:srgbClr val="FF0000"/>
                </a:solidFill>
                <a:highlight>
                  <a:srgbClr val="FFFFFF"/>
                </a:highlight>
                <a:latin typeface="Consolas" panose="020B0609020204030204" pitchFamily="49" charset="0"/>
              </a:rPr>
              <a:t> </a:t>
            </a:r>
            <a:r>
              <a:rPr lang="en-GB" sz="1800" b="0" dirty="0" err="1">
                <a:solidFill>
                  <a:srgbClr val="FF0000"/>
                </a:solidFill>
                <a:highlight>
                  <a:srgbClr val="FFFFFF"/>
                </a:highlight>
                <a:latin typeface="Consolas" panose="020B0609020204030204" pitchFamily="49" charset="0"/>
              </a:rPr>
              <a:t>BorderBrush</a:t>
            </a:r>
            <a:r>
              <a:rPr lang="en-GB" sz="1800" b="0" dirty="0">
                <a:solidFill>
                  <a:srgbClr val="0000FF"/>
                </a:solidFill>
                <a:highlight>
                  <a:srgbClr val="FFFFFF"/>
                </a:highlight>
                <a:latin typeface="Consolas" panose="020B0609020204030204" pitchFamily="49" charset="0"/>
              </a:rPr>
              <a:t>="Black"</a:t>
            </a:r>
            <a:r>
              <a:rPr lang="en-GB" sz="1800" b="0" dirty="0">
                <a:solidFill>
                  <a:srgbClr val="FF0000"/>
                </a:solidFill>
                <a:highlight>
                  <a:srgbClr val="FFFFFF"/>
                </a:highlight>
                <a:latin typeface="Consolas" panose="020B0609020204030204" pitchFamily="49" charset="0"/>
              </a:rPr>
              <a:t> Margin</a:t>
            </a:r>
            <a:r>
              <a:rPr lang="en-GB" sz="1800" b="0" dirty="0">
                <a:solidFill>
                  <a:srgbClr val="0000FF"/>
                </a:solidFill>
                <a:highlight>
                  <a:srgbClr val="FFFFFF"/>
                </a:highlight>
                <a:latin typeface="Consolas" panose="020B0609020204030204" pitchFamily="49" charset="0"/>
              </a:rPr>
              <a:t>="10"&gt;</a:t>
            </a:r>
            <a:endParaRPr lang="en-GB" sz="1800" b="0" dirty="0">
              <a:solidFill>
                <a:srgbClr val="000000"/>
              </a:solidFill>
              <a:highlight>
                <a:srgbClr val="FFFFFF"/>
              </a:highlight>
              <a:latin typeface="Consolas" panose="020B0609020204030204" pitchFamily="49" charset="0"/>
            </a:endParaRPr>
          </a:p>
          <a:p>
            <a:pPr>
              <a:spcBef>
                <a:spcPts val="0"/>
              </a:spcBef>
            </a:pPr>
            <a:r>
              <a:rPr lang="en-GB" sz="1800" b="0" dirty="0">
                <a:solidFill>
                  <a:srgbClr val="000000"/>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Image</a:t>
            </a:r>
            <a:r>
              <a:rPr lang="en-GB" sz="1800" b="0" dirty="0">
                <a:solidFill>
                  <a:srgbClr val="FF0000"/>
                </a:solidFill>
                <a:highlight>
                  <a:srgbClr val="FFFFFF"/>
                </a:highlight>
                <a:latin typeface="Consolas" panose="020B0609020204030204" pitchFamily="49" charset="0"/>
              </a:rPr>
              <a:t> x</a:t>
            </a:r>
            <a:r>
              <a:rPr lang="en-GB" sz="1800" b="0" dirty="0">
                <a:solidFill>
                  <a:srgbClr val="0000FF"/>
                </a:solidFill>
                <a:highlight>
                  <a:srgbClr val="FFFFFF"/>
                </a:highlight>
                <a:latin typeface="Consolas" panose="020B0609020204030204" pitchFamily="49" charset="0"/>
              </a:rPr>
              <a:t>:</a:t>
            </a:r>
            <a:r>
              <a:rPr lang="en-GB" sz="1800" b="0" dirty="0">
                <a:solidFill>
                  <a:srgbClr val="FF0000"/>
                </a:solidFill>
                <a:highlight>
                  <a:srgbClr val="FFFFFF"/>
                </a:highlight>
                <a:latin typeface="Consolas" panose="020B0609020204030204" pitchFamily="49" charset="0"/>
              </a:rPr>
              <a:t>Name</a:t>
            </a:r>
            <a:r>
              <a:rPr lang="en-GB" sz="1800" b="0" dirty="0">
                <a:solidFill>
                  <a:srgbClr val="0000FF"/>
                </a:solidFill>
                <a:highlight>
                  <a:srgbClr val="FFFFFF"/>
                </a:highlight>
                <a:latin typeface="Consolas" panose="020B0609020204030204" pitchFamily="49" charset="0"/>
              </a:rPr>
              <a:t>="DragImage"</a:t>
            </a:r>
            <a:r>
              <a:rPr lang="en-GB" sz="1800" b="0" dirty="0">
                <a:solidFill>
                  <a:srgbClr val="FF0000"/>
                </a:solidFill>
                <a:highlight>
                  <a:srgbClr val="FFFFFF"/>
                </a:highlight>
                <a:latin typeface="Consolas" panose="020B0609020204030204" pitchFamily="49" charset="0"/>
              </a:rPr>
              <a:t> Source</a:t>
            </a:r>
            <a:r>
              <a:rPr lang="en-GB" sz="1800" b="0" dirty="0">
                <a:solidFill>
                  <a:srgbClr val="0000FF"/>
                </a:solidFill>
                <a:highlight>
                  <a:srgbClr val="FFFFFF"/>
                </a:highlight>
                <a:latin typeface="Consolas" panose="020B0609020204030204" pitchFamily="49" charset="0"/>
              </a:rPr>
              <a:t>="Assets/MSLogoImage.png"</a:t>
            </a:r>
            <a:r>
              <a:rPr lang="en-GB" sz="1800" b="0" dirty="0">
                <a:solidFill>
                  <a:srgbClr val="FF0000"/>
                </a:solidFill>
                <a:highlight>
                  <a:srgbClr val="FFFFFF"/>
                </a:highlight>
                <a:latin typeface="Consolas" panose="020B0609020204030204" pitchFamily="49" charset="0"/>
              </a:rPr>
              <a:t> </a:t>
            </a:r>
            <a:r>
              <a:rPr lang="en-GB" sz="1800" b="0" dirty="0" smtClean="0">
                <a:solidFill>
                  <a:srgbClr val="FF0000"/>
                </a:solidFill>
                <a:highlight>
                  <a:srgbClr val="FFFFFF"/>
                </a:highlight>
                <a:latin typeface="Consolas" panose="020B0609020204030204" pitchFamily="49" charset="0"/>
              </a:rPr>
              <a:t/>
            </a:r>
            <a:br>
              <a:rPr lang="en-GB" sz="1800" b="0" dirty="0" smtClean="0">
                <a:solidFill>
                  <a:srgbClr val="FF0000"/>
                </a:solidFill>
                <a:highlight>
                  <a:srgbClr val="FFFFFF"/>
                </a:highlight>
                <a:latin typeface="Consolas" panose="020B0609020204030204" pitchFamily="49" charset="0"/>
              </a:rPr>
            </a:br>
            <a:r>
              <a:rPr lang="en-GB" sz="1800" b="0" dirty="0" smtClean="0">
                <a:solidFill>
                  <a:srgbClr val="FF0000"/>
                </a:solidFill>
                <a:highlight>
                  <a:srgbClr val="FFFFFF"/>
                </a:highlight>
                <a:latin typeface="Consolas" panose="020B0609020204030204" pitchFamily="49" charset="0"/>
              </a:rPr>
              <a:t>           </a:t>
            </a:r>
            <a:r>
              <a:rPr lang="en-GB" sz="1800" b="0" dirty="0" err="1" smtClean="0">
                <a:solidFill>
                  <a:srgbClr val="FF0000"/>
                </a:solidFill>
                <a:highlight>
                  <a:srgbClr val="FFFFFF"/>
                </a:highlight>
                <a:latin typeface="Consolas" panose="020B0609020204030204" pitchFamily="49" charset="0"/>
              </a:rPr>
              <a:t>CanDrag</a:t>
            </a:r>
            <a:r>
              <a:rPr lang="en-GB" sz="1800" b="0" dirty="0">
                <a:solidFill>
                  <a:srgbClr val="0000FF"/>
                </a:solidFill>
                <a:highlight>
                  <a:srgbClr val="FFFFFF"/>
                </a:highlight>
                <a:latin typeface="Consolas" panose="020B0609020204030204" pitchFamily="49" charset="0"/>
              </a:rPr>
              <a:t>="True"</a:t>
            </a:r>
            <a:r>
              <a:rPr lang="en-GB" sz="1800" b="0" dirty="0">
                <a:solidFill>
                  <a:srgbClr val="FF0000"/>
                </a:solidFill>
                <a:highlight>
                  <a:srgbClr val="FFFFFF"/>
                </a:highlight>
                <a:latin typeface="Consolas" panose="020B0609020204030204" pitchFamily="49" charset="0"/>
              </a:rPr>
              <a:t> </a:t>
            </a:r>
            <a:r>
              <a:rPr lang="en-GB" sz="1800" b="0" dirty="0" err="1">
                <a:solidFill>
                  <a:srgbClr val="FF0000"/>
                </a:solidFill>
                <a:highlight>
                  <a:srgbClr val="FFFFFF"/>
                </a:highlight>
                <a:latin typeface="Consolas" panose="020B0609020204030204" pitchFamily="49" charset="0"/>
              </a:rPr>
              <a:t>DragStarting</a:t>
            </a:r>
            <a:r>
              <a:rPr lang="en-GB" sz="1800" b="0" dirty="0">
                <a:solidFill>
                  <a:srgbClr val="0000FF"/>
                </a:solidFill>
                <a:highlight>
                  <a:srgbClr val="FFFFFF"/>
                </a:highlight>
                <a:latin typeface="Consolas" panose="020B0609020204030204" pitchFamily="49" charset="0"/>
              </a:rPr>
              <a:t>="</a:t>
            </a:r>
            <a:r>
              <a:rPr lang="en-GB" sz="1800" b="0" dirty="0" err="1">
                <a:solidFill>
                  <a:srgbClr val="0000FF"/>
                </a:solidFill>
                <a:highlight>
                  <a:srgbClr val="FFFFFF"/>
                </a:highlight>
                <a:latin typeface="Consolas" panose="020B0609020204030204" pitchFamily="49" charset="0"/>
              </a:rPr>
              <a:t>DragImage_DragStarting</a:t>
            </a:r>
            <a:r>
              <a:rPr lang="en-GB" sz="1800" b="0" dirty="0">
                <a:solidFill>
                  <a:srgbClr val="0000FF"/>
                </a:solidFill>
                <a:highlight>
                  <a:srgbClr val="FFFFFF"/>
                </a:highlight>
                <a:latin typeface="Consolas" panose="020B0609020204030204" pitchFamily="49" charset="0"/>
              </a:rPr>
              <a:t>"/&gt;</a:t>
            </a:r>
            <a:endParaRPr lang="en-GB" sz="1800" b="0" dirty="0">
              <a:solidFill>
                <a:srgbClr val="000000"/>
              </a:solidFill>
              <a:highlight>
                <a:srgbClr val="FFFFFF"/>
              </a:highlight>
              <a:latin typeface="Consolas" panose="020B0609020204030204" pitchFamily="49" charset="0"/>
            </a:endParaRPr>
          </a:p>
          <a:p>
            <a:pPr>
              <a:spcBef>
                <a:spcPts val="0"/>
              </a:spcBef>
            </a:pP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Border</a:t>
            </a:r>
            <a:r>
              <a:rPr lang="en-GB" sz="1800" b="0" dirty="0">
                <a:solidFill>
                  <a:srgbClr val="0000FF"/>
                </a:solidFill>
                <a:highlight>
                  <a:srgbClr val="FFFFFF"/>
                </a:highlight>
                <a:latin typeface="Consolas" panose="020B0609020204030204" pitchFamily="49" charset="0"/>
              </a:rPr>
              <a:t>&gt;</a:t>
            </a:r>
            <a:endParaRPr lang="en-GB" sz="1800" b="0" dirty="0" smtClean="0">
              <a:solidFill>
                <a:srgbClr val="0000FF"/>
              </a:solidFill>
              <a:highlight>
                <a:srgbClr val="FFFFFF"/>
              </a:highlight>
              <a:latin typeface="Consolas" panose="020B0609020204030204" pitchFamily="49" charset="0"/>
            </a:endParaRPr>
          </a:p>
          <a:p>
            <a:pPr>
              <a:spcBef>
                <a:spcPts val="0"/>
              </a:spcBef>
            </a:pPr>
            <a:endParaRPr lang="en-GB" sz="1800" b="0" dirty="0">
              <a:solidFill>
                <a:srgbClr val="0000FF"/>
              </a:solidFill>
              <a:highlight>
                <a:srgbClr val="FFFFFF"/>
              </a:highlight>
              <a:latin typeface="Consolas" panose="020B0609020204030204" pitchFamily="49" charset="0"/>
            </a:endParaRPr>
          </a:p>
          <a:p>
            <a:pPr>
              <a:spcBef>
                <a:spcPts val="0"/>
              </a:spcBef>
            </a:pPr>
            <a:endParaRPr lang="en-GB" sz="1800" b="0" dirty="0" smtClean="0">
              <a:solidFill>
                <a:srgbClr val="0000FF"/>
              </a:solidFill>
              <a:highlight>
                <a:srgbClr val="FFFFFF"/>
              </a:highlight>
              <a:latin typeface="Consolas" panose="020B0609020204030204" pitchFamily="49" charset="0"/>
            </a:endParaRPr>
          </a:p>
          <a:p>
            <a:pPr>
              <a:spcBef>
                <a:spcPts val="0"/>
              </a:spcBef>
            </a:pPr>
            <a:endParaRPr lang="en-GB" sz="1800" b="0" dirty="0" smtClean="0">
              <a:solidFill>
                <a:srgbClr val="0000FF"/>
              </a:solidFill>
              <a:highlight>
                <a:srgbClr val="FFFFFF"/>
              </a:highlight>
              <a:latin typeface="Consolas" panose="020B0609020204030204" pitchFamily="49" charset="0"/>
            </a:endParaRPr>
          </a:p>
          <a:p>
            <a:pPr lvl="0">
              <a:spcBef>
                <a:spcPts val="0"/>
              </a:spcBef>
            </a:pPr>
            <a:r>
              <a:rPr lang="en-GB" dirty="0">
                <a:solidFill>
                  <a:srgbClr val="737373"/>
                </a:solidFill>
              </a:rPr>
              <a:t>Drag </a:t>
            </a:r>
            <a:r>
              <a:rPr lang="en-GB" dirty="0" smtClean="0">
                <a:solidFill>
                  <a:srgbClr val="737373"/>
                </a:solidFill>
              </a:rPr>
              <a:t>target:</a:t>
            </a:r>
            <a:endParaRPr lang="en-GB" dirty="0">
              <a:solidFill>
                <a:srgbClr val="737373"/>
              </a:solidFill>
            </a:endParaRPr>
          </a:p>
          <a:p>
            <a:pPr>
              <a:spcBef>
                <a:spcPts val="0"/>
              </a:spcBef>
            </a:pPr>
            <a:endParaRPr lang="en-GB" sz="1800" b="0" dirty="0">
              <a:solidFill>
                <a:srgbClr val="0000FF"/>
              </a:solidFill>
              <a:highlight>
                <a:srgbClr val="FFFFFF"/>
              </a:highlight>
              <a:latin typeface="Consolas" panose="020B0609020204030204" pitchFamily="49" charset="0"/>
            </a:endParaRPr>
          </a:p>
          <a:p>
            <a:pPr>
              <a:spcBef>
                <a:spcPts val="0"/>
              </a:spcBef>
            </a:pPr>
            <a:r>
              <a:rPr lang="en-GB" sz="1800" b="0" dirty="0" smtClean="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Button</a:t>
            </a:r>
            <a:r>
              <a:rPr lang="en-GB" sz="1800" b="0" dirty="0">
                <a:solidFill>
                  <a:srgbClr val="FF0000"/>
                </a:solidFill>
                <a:highlight>
                  <a:srgbClr val="FFFFFF"/>
                </a:highlight>
                <a:latin typeface="Consolas" panose="020B0609020204030204" pitchFamily="49" charset="0"/>
              </a:rPr>
              <a:t> x</a:t>
            </a:r>
            <a:r>
              <a:rPr lang="en-GB" sz="1800" b="0" dirty="0">
                <a:solidFill>
                  <a:srgbClr val="0000FF"/>
                </a:solidFill>
                <a:highlight>
                  <a:srgbClr val="FFFFFF"/>
                </a:highlight>
                <a:latin typeface="Consolas" panose="020B0609020204030204" pitchFamily="49" charset="0"/>
              </a:rPr>
              <a:t>:</a:t>
            </a:r>
            <a:r>
              <a:rPr lang="en-GB" sz="1800" b="0" dirty="0">
                <a:solidFill>
                  <a:srgbClr val="FF0000"/>
                </a:solidFill>
                <a:highlight>
                  <a:srgbClr val="FFFFFF"/>
                </a:highlight>
                <a:latin typeface="Consolas" panose="020B0609020204030204" pitchFamily="49" charset="0"/>
              </a:rPr>
              <a:t>Name</a:t>
            </a:r>
            <a:r>
              <a:rPr lang="en-GB" sz="1800" b="0" dirty="0">
                <a:solidFill>
                  <a:srgbClr val="0000FF"/>
                </a:solidFill>
                <a:highlight>
                  <a:srgbClr val="FFFFFF"/>
                </a:highlight>
                <a:latin typeface="Consolas" panose="020B0609020204030204" pitchFamily="49" charset="0"/>
              </a:rPr>
              <a:t>="Copy"</a:t>
            </a:r>
            <a:r>
              <a:rPr lang="en-GB" sz="1800" b="0" dirty="0">
                <a:solidFill>
                  <a:srgbClr val="FF0000"/>
                </a:solidFill>
                <a:highlight>
                  <a:srgbClr val="FFFFFF"/>
                </a:highlight>
                <a:latin typeface="Consolas" panose="020B0609020204030204" pitchFamily="49" charset="0"/>
              </a:rPr>
              <a:t> </a:t>
            </a:r>
            <a:r>
              <a:rPr lang="en-GB" sz="1800" b="0" dirty="0" err="1" smtClean="0">
                <a:solidFill>
                  <a:srgbClr val="FF0000"/>
                </a:solidFill>
                <a:highlight>
                  <a:srgbClr val="FFFFFF"/>
                </a:highlight>
                <a:latin typeface="Consolas" panose="020B0609020204030204" pitchFamily="49" charset="0"/>
              </a:rPr>
              <a:t>AllowDrop</a:t>
            </a:r>
            <a:r>
              <a:rPr lang="en-GB" sz="1800" b="0" dirty="0">
                <a:solidFill>
                  <a:srgbClr val="0000FF"/>
                </a:solidFill>
                <a:highlight>
                  <a:srgbClr val="FFFFFF"/>
                </a:highlight>
                <a:latin typeface="Consolas" panose="020B0609020204030204" pitchFamily="49" charset="0"/>
              </a:rPr>
              <a:t>="True"</a:t>
            </a:r>
            <a:r>
              <a:rPr lang="en-GB" sz="1800" b="0" dirty="0">
                <a:solidFill>
                  <a:srgbClr val="FF0000"/>
                </a:solidFill>
                <a:highlight>
                  <a:srgbClr val="FFFFFF"/>
                </a:highlight>
                <a:latin typeface="Consolas" panose="020B0609020204030204" pitchFamily="49" charset="0"/>
              </a:rPr>
              <a:t> </a:t>
            </a:r>
            <a:endParaRPr lang="en-GB" sz="1800" b="0" dirty="0" smtClean="0">
              <a:solidFill>
                <a:srgbClr val="FF0000"/>
              </a:solidFill>
              <a:highlight>
                <a:srgbClr val="FFFFFF"/>
              </a:highlight>
              <a:latin typeface="Consolas" panose="020B0609020204030204" pitchFamily="49" charset="0"/>
            </a:endParaRPr>
          </a:p>
          <a:p>
            <a:pPr>
              <a:spcBef>
                <a:spcPts val="0"/>
              </a:spcBef>
            </a:pPr>
            <a:r>
              <a:rPr lang="en-GB" sz="1800" b="0" dirty="0">
                <a:solidFill>
                  <a:srgbClr val="FF0000"/>
                </a:solidFill>
                <a:highlight>
                  <a:srgbClr val="FFFFFF"/>
                </a:highlight>
                <a:latin typeface="Consolas" panose="020B0609020204030204" pitchFamily="49" charset="0"/>
              </a:rPr>
              <a:t>  </a:t>
            </a:r>
            <a:r>
              <a:rPr lang="en-GB" sz="1800" b="0" dirty="0" smtClean="0">
                <a:solidFill>
                  <a:srgbClr val="FF0000"/>
                </a:solidFill>
                <a:highlight>
                  <a:srgbClr val="FFFFFF"/>
                </a:highlight>
                <a:latin typeface="Consolas" panose="020B0609020204030204" pitchFamily="49" charset="0"/>
              </a:rPr>
              <a:t>      </a:t>
            </a:r>
            <a:r>
              <a:rPr lang="en-GB" sz="1800" b="0" dirty="0" err="1" smtClean="0">
                <a:solidFill>
                  <a:srgbClr val="FF0000"/>
                </a:solidFill>
                <a:highlight>
                  <a:srgbClr val="FFFFFF"/>
                </a:highlight>
                <a:latin typeface="Consolas" panose="020B0609020204030204" pitchFamily="49" charset="0"/>
              </a:rPr>
              <a:t>DragOver</a:t>
            </a:r>
            <a:r>
              <a:rPr lang="en-GB" sz="1800" b="0" dirty="0">
                <a:solidFill>
                  <a:srgbClr val="0000FF"/>
                </a:solidFill>
                <a:highlight>
                  <a:srgbClr val="FFFFFF"/>
                </a:highlight>
                <a:latin typeface="Consolas" panose="020B0609020204030204" pitchFamily="49" charset="0"/>
              </a:rPr>
              <a:t>="</a:t>
            </a:r>
            <a:r>
              <a:rPr lang="en-GB" sz="1800" b="0" dirty="0" err="1">
                <a:solidFill>
                  <a:srgbClr val="0000FF"/>
                </a:solidFill>
                <a:highlight>
                  <a:srgbClr val="FFFFFF"/>
                </a:highlight>
                <a:latin typeface="Consolas" panose="020B0609020204030204" pitchFamily="49" charset="0"/>
              </a:rPr>
              <a:t>Copy_DragOver</a:t>
            </a:r>
            <a:r>
              <a:rPr lang="en-GB" sz="1800" b="0" dirty="0">
                <a:solidFill>
                  <a:srgbClr val="0000FF"/>
                </a:solidFill>
                <a:highlight>
                  <a:srgbClr val="FFFFFF"/>
                </a:highlight>
                <a:latin typeface="Consolas" panose="020B0609020204030204" pitchFamily="49" charset="0"/>
              </a:rPr>
              <a:t>"</a:t>
            </a:r>
            <a:r>
              <a:rPr lang="en-GB" sz="1800" b="0" dirty="0">
                <a:solidFill>
                  <a:srgbClr val="FF0000"/>
                </a:solidFill>
                <a:highlight>
                  <a:srgbClr val="FFFFFF"/>
                </a:highlight>
                <a:latin typeface="Consolas" panose="020B0609020204030204" pitchFamily="49" charset="0"/>
              </a:rPr>
              <a:t> </a:t>
            </a:r>
            <a:r>
              <a:rPr lang="en-GB" sz="1800" b="0" dirty="0" err="1">
                <a:solidFill>
                  <a:srgbClr val="FF0000"/>
                </a:solidFill>
                <a:highlight>
                  <a:srgbClr val="FFFFFF"/>
                </a:highlight>
                <a:latin typeface="Consolas" panose="020B0609020204030204" pitchFamily="49" charset="0"/>
              </a:rPr>
              <a:t>DragLeave</a:t>
            </a:r>
            <a:r>
              <a:rPr lang="en-GB" sz="1800" b="0" dirty="0">
                <a:solidFill>
                  <a:srgbClr val="0000FF"/>
                </a:solidFill>
                <a:highlight>
                  <a:srgbClr val="FFFFFF"/>
                </a:highlight>
                <a:latin typeface="Consolas" panose="020B0609020204030204" pitchFamily="49" charset="0"/>
              </a:rPr>
              <a:t>="</a:t>
            </a:r>
            <a:r>
              <a:rPr lang="en-GB" sz="1800" b="0" dirty="0" err="1">
                <a:solidFill>
                  <a:srgbClr val="0000FF"/>
                </a:solidFill>
                <a:highlight>
                  <a:srgbClr val="FFFFFF"/>
                </a:highlight>
                <a:latin typeface="Consolas" panose="020B0609020204030204" pitchFamily="49" charset="0"/>
              </a:rPr>
              <a:t>Clear_DragLeave</a:t>
            </a:r>
            <a:r>
              <a:rPr lang="en-GB" sz="1800" b="0" dirty="0">
                <a:solidFill>
                  <a:srgbClr val="0000FF"/>
                </a:solidFill>
                <a:highlight>
                  <a:srgbClr val="FFFFFF"/>
                </a:highlight>
                <a:latin typeface="Consolas" panose="020B0609020204030204" pitchFamily="49" charset="0"/>
              </a:rPr>
              <a:t>"</a:t>
            </a:r>
            <a:r>
              <a:rPr lang="en-GB" sz="1800" b="0" dirty="0">
                <a:solidFill>
                  <a:srgbClr val="FF0000"/>
                </a:solidFill>
                <a:highlight>
                  <a:srgbClr val="FFFFFF"/>
                </a:highlight>
                <a:latin typeface="Consolas" panose="020B0609020204030204" pitchFamily="49" charset="0"/>
              </a:rPr>
              <a:t> Drop</a:t>
            </a:r>
            <a:r>
              <a:rPr lang="en-GB" sz="1800" b="0" dirty="0">
                <a:solidFill>
                  <a:srgbClr val="0000FF"/>
                </a:solidFill>
                <a:highlight>
                  <a:srgbClr val="FFFFFF"/>
                </a:highlight>
                <a:latin typeface="Consolas" panose="020B0609020204030204" pitchFamily="49" charset="0"/>
              </a:rPr>
              <a:t>="</a:t>
            </a:r>
            <a:r>
              <a:rPr lang="en-GB" sz="1800" b="0" dirty="0" err="1">
                <a:solidFill>
                  <a:srgbClr val="0000FF"/>
                </a:solidFill>
                <a:highlight>
                  <a:srgbClr val="FFFFFF"/>
                </a:highlight>
                <a:latin typeface="Consolas" panose="020B0609020204030204" pitchFamily="49" charset="0"/>
              </a:rPr>
              <a:t>Copy_Drop</a:t>
            </a:r>
            <a:r>
              <a:rPr lang="en-GB" sz="1800" b="0" dirty="0">
                <a:solidFill>
                  <a:srgbClr val="0000FF"/>
                </a:solidFill>
                <a:highlight>
                  <a:srgbClr val="FFFFFF"/>
                </a:highlight>
                <a:latin typeface="Consolas" panose="020B0609020204030204" pitchFamily="49" charset="0"/>
              </a:rPr>
              <a:t>"</a:t>
            </a:r>
            <a:r>
              <a:rPr lang="en-GB" sz="1800" b="0" dirty="0">
                <a:solidFill>
                  <a:srgbClr val="FF0000"/>
                </a:solidFill>
                <a:highlight>
                  <a:srgbClr val="FFFFFF"/>
                </a:highlight>
                <a:latin typeface="Consolas" panose="020B0609020204030204" pitchFamily="49" charset="0"/>
              </a:rPr>
              <a:t> </a:t>
            </a:r>
            <a:r>
              <a:rPr lang="en-GB" sz="1800" b="0" dirty="0" smtClean="0">
                <a:solidFill>
                  <a:srgbClr val="FF0000"/>
                </a:solidFill>
                <a:highlight>
                  <a:srgbClr val="FFFFFF"/>
                </a:highlight>
                <a:latin typeface="Consolas" panose="020B0609020204030204" pitchFamily="49" charset="0"/>
              </a:rPr>
              <a:t>   </a:t>
            </a:r>
            <a:br>
              <a:rPr lang="en-GB" sz="1800" b="0" dirty="0" smtClean="0">
                <a:solidFill>
                  <a:srgbClr val="FF0000"/>
                </a:solidFill>
                <a:highlight>
                  <a:srgbClr val="FFFFFF"/>
                </a:highlight>
                <a:latin typeface="Consolas" panose="020B0609020204030204" pitchFamily="49" charset="0"/>
              </a:rPr>
            </a:br>
            <a:r>
              <a:rPr lang="en-GB" sz="1800" b="0" dirty="0" smtClean="0">
                <a:solidFill>
                  <a:srgbClr val="FF0000"/>
                </a:solidFill>
                <a:highlight>
                  <a:srgbClr val="FFFFFF"/>
                </a:highlight>
                <a:latin typeface="Consolas" panose="020B0609020204030204" pitchFamily="49" charset="0"/>
              </a:rPr>
              <a:t>        Style</a:t>
            </a:r>
            <a:r>
              <a:rPr lang="en-GB" sz="1800" b="0" dirty="0">
                <a:solidFill>
                  <a:srgbClr val="0000FF"/>
                </a:solidFill>
                <a:highlight>
                  <a:srgbClr val="FFFFFF"/>
                </a:highlight>
                <a:latin typeface="Consolas" panose="020B0609020204030204" pitchFamily="49" charset="0"/>
              </a:rPr>
              <a:t>="{</a:t>
            </a:r>
            <a:r>
              <a:rPr lang="en-GB" sz="1800" b="0" dirty="0" err="1">
                <a:solidFill>
                  <a:srgbClr val="A31515"/>
                </a:solidFill>
                <a:highlight>
                  <a:srgbClr val="FFFFFF"/>
                </a:highlight>
                <a:latin typeface="Consolas" panose="020B0609020204030204" pitchFamily="49" charset="0"/>
              </a:rPr>
              <a:t>StaticResource</a:t>
            </a:r>
            <a:r>
              <a:rPr lang="en-GB" sz="1800" b="0" dirty="0">
                <a:solidFill>
                  <a:srgbClr val="FF0000"/>
                </a:solidFill>
                <a:highlight>
                  <a:srgbClr val="FFFFFF"/>
                </a:highlight>
                <a:latin typeface="Consolas" panose="020B0609020204030204" pitchFamily="49" charset="0"/>
              </a:rPr>
              <a:t> </a:t>
            </a:r>
            <a:r>
              <a:rPr lang="en-GB" sz="1800" b="0" dirty="0" err="1">
                <a:solidFill>
                  <a:srgbClr val="FF0000"/>
                </a:solidFill>
                <a:highlight>
                  <a:srgbClr val="FFFFFF"/>
                </a:highlight>
                <a:latin typeface="Consolas" panose="020B0609020204030204" pitchFamily="49" charset="0"/>
              </a:rPr>
              <a:t>DropTargetButton</a:t>
            </a:r>
            <a:r>
              <a:rPr lang="en-GB" sz="1800" b="0" dirty="0">
                <a:solidFill>
                  <a:srgbClr val="0000FF"/>
                </a:solidFill>
                <a:highlight>
                  <a:srgbClr val="FFFFFF"/>
                </a:highlight>
                <a:latin typeface="Consolas" panose="020B0609020204030204" pitchFamily="49" charset="0"/>
              </a:rPr>
              <a:t>}"</a:t>
            </a:r>
            <a:r>
              <a:rPr lang="en-GB" sz="1800" b="0" dirty="0">
                <a:solidFill>
                  <a:srgbClr val="000000"/>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 &gt;</a:t>
            </a:r>
            <a:endParaRPr lang="en-GB" sz="1800" b="0" dirty="0">
              <a:solidFill>
                <a:srgbClr val="000000"/>
              </a:solidFill>
              <a:highlight>
                <a:srgbClr val="FFFFFF"/>
              </a:highlight>
              <a:latin typeface="Consolas" panose="020B0609020204030204" pitchFamily="49" charset="0"/>
            </a:endParaRPr>
          </a:p>
          <a:p>
            <a:pPr>
              <a:spcBef>
                <a:spcPts val="0"/>
              </a:spcBef>
            </a:pPr>
            <a:r>
              <a:rPr lang="en-GB" sz="1800" b="0" dirty="0">
                <a:solidFill>
                  <a:srgbClr val="000000"/>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err="1">
                <a:solidFill>
                  <a:srgbClr val="A31515"/>
                </a:solidFill>
                <a:highlight>
                  <a:srgbClr val="FFFFFF"/>
                </a:highlight>
                <a:latin typeface="Consolas" panose="020B0609020204030204" pitchFamily="49" charset="0"/>
              </a:rPr>
              <a:t>Button.Content</a:t>
            </a:r>
            <a:r>
              <a:rPr lang="en-GB" sz="1800" b="0" dirty="0">
                <a:solidFill>
                  <a:srgbClr val="0000FF"/>
                </a:solidFill>
                <a:highlight>
                  <a:srgbClr val="FFFFFF"/>
                </a:highlight>
                <a:latin typeface="Consolas" panose="020B0609020204030204" pitchFamily="49" charset="0"/>
              </a:rPr>
              <a:t>&gt;</a:t>
            </a:r>
            <a:endParaRPr lang="en-GB" sz="1800" b="0" dirty="0">
              <a:solidFill>
                <a:srgbClr val="000000"/>
              </a:solidFill>
              <a:highlight>
                <a:srgbClr val="FFFFFF"/>
              </a:highlight>
              <a:latin typeface="Consolas" panose="020B0609020204030204" pitchFamily="49" charset="0"/>
            </a:endParaRPr>
          </a:p>
          <a:p>
            <a:pPr>
              <a:spcBef>
                <a:spcPts val="0"/>
              </a:spcBef>
            </a:pPr>
            <a:r>
              <a:rPr lang="en-GB" sz="1800" b="0" dirty="0">
                <a:solidFill>
                  <a:srgbClr val="000000"/>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err="1">
                <a:solidFill>
                  <a:srgbClr val="A31515"/>
                </a:solidFill>
                <a:highlight>
                  <a:srgbClr val="FFFFFF"/>
                </a:highlight>
                <a:latin typeface="Consolas" panose="020B0609020204030204" pitchFamily="49" charset="0"/>
              </a:rPr>
              <a:t>TextBlock</a:t>
            </a:r>
            <a:r>
              <a:rPr lang="en-GB" sz="1800" b="0" dirty="0">
                <a:solidFill>
                  <a:srgbClr val="FF0000"/>
                </a:solidFill>
                <a:highlight>
                  <a:srgbClr val="FFFFFF"/>
                </a:highlight>
                <a:latin typeface="Consolas" panose="020B0609020204030204" pitchFamily="49" charset="0"/>
              </a:rPr>
              <a:t> Text</a:t>
            </a:r>
            <a:r>
              <a:rPr lang="en-GB" sz="1800" b="0" dirty="0">
                <a:solidFill>
                  <a:srgbClr val="0000FF"/>
                </a:solidFill>
                <a:highlight>
                  <a:srgbClr val="FFFFFF"/>
                </a:highlight>
                <a:latin typeface="Consolas" panose="020B0609020204030204" pitchFamily="49" charset="0"/>
              </a:rPr>
              <a:t>="Drag here to copy"</a:t>
            </a:r>
            <a:r>
              <a:rPr lang="en-GB" sz="1800" b="0" dirty="0">
                <a:solidFill>
                  <a:srgbClr val="FF0000"/>
                </a:solidFill>
                <a:highlight>
                  <a:srgbClr val="FFFFFF"/>
                </a:highlight>
                <a:latin typeface="Consolas" panose="020B0609020204030204" pitchFamily="49" charset="0"/>
              </a:rPr>
              <a:t> Style</a:t>
            </a:r>
            <a:r>
              <a:rPr lang="en-GB" sz="1800" b="0" dirty="0">
                <a:solidFill>
                  <a:srgbClr val="0000FF"/>
                </a:solidFill>
                <a:highlight>
                  <a:srgbClr val="FFFFFF"/>
                </a:highlight>
                <a:latin typeface="Consolas" panose="020B0609020204030204" pitchFamily="49" charset="0"/>
              </a:rPr>
              <a:t>="{</a:t>
            </a:r>
            <a:r>
              <a:rPr lang="en-GB" sz="1800" b="0" dirty="0" err="1">
                <a:solidFill>
                  <a:srgbClr val="A31515"/>
                </a:solidFill>
                <a:highlight>
                  <a:srgbClr val="FFFFFF"/>
                </a:highlight>
                <a:latin typeface="Consolas" panose="020B0609020204030204" pitchFamily="49" charset="0"/>
              </a:rPr>
              <a:t>StaticResource</a:t>
            </a:r>
            <a:r>
              <a:rPr lang="en-GB" sz="1800" b="0" dirty="0">
                <a:solidFill>
                  <a:srgbClr val="FF0000"/>
                </a:solidFill>
                <a:highlight>
                  <a:srgbClr val="FFFFFF"/>
                </a:highlight>
                <a:latin typeface="Consolas" panose="020B0609020204030204" pitchFamily="49" charset="0"/>
              </a:rPr>
              <a:t> </a:t>
            </a:r>
            <a:r>
              <a:rPr lang="en-GB" sz="1800" b="0" dirty="0" err="1">
                <a:solidFill>
                  <a:srgbClr val="FF0000"/>
                </a:solidFill>
                <a:highlight>
                  <a:srgbClr val="FFFFFF"/>
                </a:highlight>
                <a:latin typeface="Consolas" panose="020B0609020204030204" pitchFamily="49" charset="0"/>
              </a:rPr>
              <a:t>DropTargetButtonText</a:t>
            </a:r>
            <a:r>
              <a:rPr lang="en-GB" sz="1800" b="0" dirty="0">
                <a:solidFill>
                  <a:srgbClr val="0000FF"/>
                </a:solidFill>
                <a:highlight>
                  <a:srgbClr val="FFFFFF"/>
                </a:highlight>
                <a:latin typeface="Consolas" panose="020B0609020204030204" pitchFamily="49" charset="0"/>
              </a:rPr>
              <a:t>}"/&gt;</a:t>
            </a:r>
            <a:endParaRPr lang="en-GB" sz="1800" b="0" dirty="0">
              <a:solidFill>
                <a:srgbClr val="000000"/>
              </a:solidFill>
              <a:highlight>
                <a:srgbClr val="FFFFFF"/>
              </a:highlight>
              <a:latin typeface="Consolas" panose="020B0609020204030204" pitchFamily="49" charset="0"/>
            </a:endParaRPr>
          </a:p>
          <a:p>
            <a:pPr>
              <a:spcBef>
                <a:spcPts val="0"/>
              </a:spcBef>
            </a:pPr>
            <a:r>
              <a:rPr lang="en-GB" sz="1800" b="0" dirty="0">
                <a:solidFill>
                  <a:srgbClr val="000000"/>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&lt;/</a:t>
            </a:r>
            <a:r>
              <a:rPr lang="en-GB" sz="1800" b="0" dirty="0" err="1">
                <a:solidFill>
                  <a:srgbClr val="A31515"/>
                </a:solidFill>
                <a:highlight>
                  <a:srgbClr val="FFFFFF"/>
                </a:highlight>
                <a:latin typeface="Consolas" panose="020B0609020204030204" pitchFamily="49" charset="0"/>
              </a:rPr>
              <a:t>Button.Content</a:t>
            </a:r>
            <a:r>
              <a:rPr lang="en-GB" sz="1800" b="0" dirty="0">
                <a:solidFill>
                  <a:srgbClr val="0000FF"/>
                </a:solidFill>
                <a:highlight>
                  <a:srgbClr val="FFFFFF"/>
                </a:highlight>
                <a:latin typeface="Consolas" panose="020B0609020204030204" pitchFamily="49" charset="0"/>
              </a:rPr>
              <a:t>&gt;</a:t>
            </a:r>
            <a:endParaRPr lang="en-GB" sz="1800" b="0" dirty="0">
              <a:solidFill>
                <a:srgbClr val="000000"/>
              </a:solidFill>
              <a:highlight>
                <a:srgbClr val="FFFFFF"/>
              </a:highlight>
              <a:latin typeface="Consolas" panose="020B0609020204030204" pitchFamily="49" charset="0"/>
            </a:endParaRPr>
          </a:p>
          <a:p>
            <a:pPr>
              <a:spcBef>
                <a:spcPts val="0"/>
              </a:spcBef>
            </a:pPr>
            <a:r>
              <a:rPr lang="en-GB" sz="1800" b="0" dirty="0">
                <a:solidFill>
                  <a:srgbClr val="0000FF"/>
                </a:solidFill>
                <a:highlight>
                  <a:srgbClr val="FFFFFF"/>
                </a:highlight>
                <a:latin typeface="Consolas" panose="020B0609020204030204" pitchFamily="49" charset="0"/>
              </a:rPr>
              <a:t>&lt;/</a:t>
            </a:r>
            <a:r>
              <a:rPr lang="en-GB" sz="1800" b="0" dirty="0">
                <a:solidFill>
                  <a:srgbClr val="A31515"/>
                </a:solidFill>
                <a:highlight>
                  <a:srgbClr val="FFFFFF"/>
                </a:highlight>
                <a:latin typeface="Consolas" panose="020B0609020204030204" pitchFamily="49" charset="0"/>
              </a:rPr>
              <a:t>Button</a:t>
            </a:r>
            <a:r>
              <a:rPr lang="en-GB" sz="1800" b="0" dirty="0">
                <a:solidFill>
                  <a:srgbClr val="0000FF"/>
                </a:solidFill>
                <a:highlight>
                  <a:srgbClr val="FFFFFF"/>
                </a:highlight>
                <a:latin typeface="Consolas" panose="020B0609020204030204" pitchFamily="49" charset="0"/>
              </a:rPr>
              <a:t>&gt;</a:t>
            </a:r>
            <a:endParaRPr lang="en-GB" sz="1800" b="0" dirty="0"/>
          </a:p>
        </p:txBody>
      </p:sp>
    </p:spTree>
    <p:extLst>
      <p:ext uri="{BB962C8B-B14F-4D97-AF65-F5344CB8AC3E}">
        <p14:creationId xmlns:p14="http://schemas.microsoft.com/office/powerpoint/2010/main" val="4060692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Sharing source fills </a:t>
            </a:r>
            <a:r>
              <a:rPr lang="en-GB" dirty="0" err="1" smtClean="0"/>
              <a:t>DataPackage</a:t>
            </a:r>
            <a:endParaRPr lang="en-GB" dirty="0"/>
          </a:p>
        </p:txBody>
      </p:sp>
      <p:sp>
        <p:nvSpPr>
          <p:cNvPr id="3" name="Text Placeholder 2"/>
          <p:cNvSpPr>
            <a:spLocks noGrp="1"/>
          </p:cNvSpPr>
          <p:nvPr>
            <p:ph type="body" sz="quarter" idx="10"/>
          </p:nvPr>
        </p:nvSpPr>
        <p:spPr/>
        <p:txBody>
          <a:bodyPr/>
          <a:lstStyle/>
          <a:p>
            <a:pPr>
              <a:spcBef>
                <a:spcPts val="0"/>
              </a:spcBef>
            </a:pPr>
            <a:r>
              <a:rPr lang="nb-NO" sz="1600" b="0" dirty="0">
                <a:solidFill>
                  <a:srgbClr val="0000FF"/>
                </a:solidFill>
                <a:highlight>
                  <a:srgbClr val="FFFFFF"/>
                </a:highlight>
                <a:latin typeface="Consolas" panose="020B0609020204030204" pitchFamily="49" charset="0"/>
              </a:rPr>
              <a:t>async</a:t>
            </a:r>
            <a:r>
              <a:rPr lang="nb-NO" sz="1600" b="0" dirty="0">
                <a:solidFill>
                  <a:srgbClr val="000000"/>
                </a:solidFill>
                <a:highlight>
                  <a:srgbClr val="FFFFFF"/>
                </a:highlight>
                <a:latin typeface="Consolas" panose="020B0609020204030204" pitchFamily="49" charset="0"/>
              </a:rPr>
              <a:t> </a:t>
            </a:r>
            <a:r>
              <a:rPr lang="nb-NO" sz="1600" b="0" dirty="0">
                <a:solidFill>
                  <a:srgbClr val="0000FF"/>
                </a:solidFill>
                <a:highlight>
                  <a:srgbClr val="FFFFFF"/>
                </a:highlight>
                <a:latin typeface="Consolas" panose="020B0609020204030204" pitchFamily="49" charset="0"/>
              </a:rPr>
              <a:t>private</a:t>
            </a:r>
            <a:r>
              <a:rPr lang="nb-NO" sz="1600" b="0" dirty="0">
                <a:solidFill>
                  <a:srgbClr val="000000"/>
                </a:solidFill>
                <a:highlight>
                  <a:srgbClr val="FFFFFF"/>
                </a:highlight>
                <a:latin typeface="Consolas" panose="020B0609020204030204" pitchFamily="49" charset="0"/>
              </a:rPr>
              <a:t> </a:t>
            </a:r>
            <a:r>
              <a:rPr lang="nb-NO" sz="1600" b="0" dirty="0">
                <a:solidFill>
                  <a:srgbClr val="0000FF"/>
                </a:solidFill>
                <a:highlight>
                  <a:srgbClr val="FFFFFF"/>
                </a:highlight>
                <a:latin typeface="Consolas" panose="020B0609020204030204" pitchFamily="49" charset="0"/>
              </a:rPr>
              <a:t>void</a:t>
            </a:r>
            <a:r>
              <a:rPr lang="nb-NO" sz="1600" b="0" dirty="0">
                <a:solidFill>
                  <a:srgbClr val="000000"/>
                </a:solidFill>
                <a:highlight>
                  <a:srgbClr val="FFFFFF"/>
                </a:highlight>
                <a:latin typeface="Consolas" panose="020B0609020204030204" pitchFamily="49" charset="0"/>
              </a:rPr>
              <a:t> DragImage_DragStarting(</a:t>
            </a:r>
            <a:r>
              <a:rPr lang="nb-NO" sz="1600" b="0" dirty="0">
                <a:solidFill>
                  <a:srgbClr val="2B91AF"/>
                </a:solidFill>
                <a:highlight>
                  <a:srgbClr val="FFFFFF"/>
                </a:highlight>
                <a:latin typeface="Consolas" panose="020B0609020204030204" pitchFamily="49" charset="0"/>
              </a:rPr>
              <a:t>UIElement</a:t>
            </a:r>
            <a:r>
              <a:rPr lang="nb-NO" sz="1600" b="0" dirty="0">
                <a:solidFill>
                  <a:srgbClr val="000000"/>
                </a:solidFill>
                <a:highlight>
                  <a:srgbClr val="FFFFFF"/>
                </a:highlight>
                <a:latin typeface="Consolas" panose="020B0609020204030204" pitchFamily="49" charset="0"/>
              </a:rPr>
              <a:t> sender, </a:t>
            </a:r>
            <a:r>
              <a:rPr lang="nb-NO" sz="1600" b="0" dirty="0">
                <a:solidFill>
                  <a:srgbClr val="2B91AF"/>
                </a:solidFill>
                <a:highlight>
                  <a:srgbClr val="FFFFFF"/>
                </a:highlight>
                <a:latin typeface="Consolas" panose="020B0609020204030204" pitchFamily="49" charset="0"/>
              </a:rPr>
              <a:t>DragStartingEventArgs</a:t>
            </a:r>
            <a:r>
              <a:rPr lang="nb-NO" sz="1600" b="0" dirty="0">
                <a:solidFill>
                  <a:srgbClr val="000000"/>
                </a:solidFill>
                <a:highlight>
                  <a:srgbClr val="FFFFFF"/>
                </a:highlight>
                <a:latin typeface="Consolas" panose="020B0609020204030204" pitchFamily="49" charset="0"/>
              </a:rPr>
              <a:t> args)</a:t>
            </a:r>
          </a:p>
          <a:p>
            <a:pPr>
              <a:spcBef>
                <a:spcPts val="0"/>
              </a:spcBef>
            </a:pPr>
            <a:r>
              <a:rPr lang="en-GB" sz="1600" b="0" dirty="0">
                <a:solidFill>
                  <a:srgbClr val="000000"/>
                </a:solidFill>
                <a:highlight>
                  <a:srgbClr val="FFFFFF"/>
                </a:highlight>
                <a:latin typeface="Consolas" panose="020B0609020204030204" pitchFamily="49" charset="0"/>
              </a:rPr>
              <a:t>{</a:t>
            </a: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a:solidFill>
                  <a:srgbClr val="008000"/>
                </a:solidFill>
                <a:highlight>
                  <a:srgbClr val="FFFFFF"/>
                </a:highlight>
                <a:latin typeface="Consolas" panose="020B0609020204030204" pitchFamily="49" charset="0"/>
              </a:rPr>
              <a:t>// get the file</a:t>
            </a: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err="1">
                <a:solidFill>
                  <a:srgbClr val="2B91AF"/>
                </a:solidFill>
                <a:highlight>
                  <a:srgbClr val="FFFFFF"/>
                </a:highlight>
                <a:latin typeface="Consolas" panose="020B0609020204030204" pitchFamily="49" charset="0"/>
              </a:rPr>
              <a:t>StorageFolder</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installFolder</a:t>
            </a:r>
            <a:r>
              <a:rPr lang="en-GB" sz="1600" b="0" dirty="0">
                <a:solidFill>
                  <a:srgbClr val="000000"/>
                </a:solidFill>
                <a:highlight>
                  <a:srgbClr val="FFFFFF"/>
                </a:highlight>
                <a:latin typeface="Consolas" panose="020B0609020204030204" pitchFamily="49" charset="0"/>
              </a:rPr>
              <a:t> = </a:t>
            </a:r>
            <a:r>
              <a:rPr lang="en-GB" sz="1600" b="0" dirty="0" err="1">
                <a:solidFill>
                  <a:srgbClr val="000000"/>
                </a:solidFill>
                <a:highlight>
                  <a:srgbClr val="FFFFFF"/>
                </a:highlight>
                <a:latin typeface="Consolas" panose="020B0609020204030204" pitchFamily="49" charset="0"/>
              </a:rPr>
              <a:t>Windows.ApplicationModel.</a:t>
            </a:r>
            <a:r>
              <a:rPr lang="en-GB" sz="1600" b="0" dirty="0" err="1">
                <a:solidFill>
                  <a:srgbClr val="2B91AF"/>
                </a:solidFill>
                <a:highlight>
                  <a:srgbClr val="FFFFFF"/>
                </a:highlight>
                <a:latin typeface="Consolas" panose="020B0609020204030204" pitchFamily="49" charset="0"/>
              </a:rPr>
              <a:t>Package</a:t>
            </a:r>
            <a:r>
              <a:rPr lang="en-GB" sz="1600" b="0" dirty="0" err="1">
                <a:solidFill>
                  <a:srgbClr val="000000"/>
                </a:solidFill>
                <a:highlight>
                  <a:srgbClr val="FFFFFF"/>
                </a:highlight>
                <a:latin typeface="Consolas" panose="020B0609020204030204" pitchFamily="49" charset="0"/>
              </a:rPr>
              <a:t>.Current.InstalledLocation</a:t>
            </a:r>
            <a:r>
              <a:rPr lang="en-GB" sz="1600" b="0" dirty="0">
                <a:solidFill>
                  <a:srgbClr val="000000"/>
                </a:solidFill>
                <a:highlight>
                  <a:srgbClr val="FFFFFF"/>
                </a:highlight>
                <a:latin typeface="Consolas" panose="020B0609020204030204" pitchFamily="49" charset="0"/>
              </a:rPr>
              <a:t>;</a:t>
            </a: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err="1">
                <a:solidFill>
                  <a:srgbClr val="2B91AF"/>
                </a:solidFill>
                <a:highlight>
                  <a:srgbClr val="FFFFFF"/>
                </a:highlight>
                <a:latin typeface="Consolas" panose="020B0609020204030204" pitchFamily="49" charset="0"/>
              </a:rPr>
              <a:t>StorageFolder</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subFolder</a:t>
            </a:r>
            <a:r>
              <a:rPr lang="en-GB" sz="1600" b="0" dirty="0">
                <a:solidFill>
                  <a:srgbClr val="000000"/>
                </a:solidFill>
                <a:highlight>
                  <a:srgbClr val="FFFFFF"/>
                </a:highlight>
                <a:latin typeface="Consolas" panose="020B0609020204030204" pitchFamily="49" charset="0"/>
              </a:rPr>
              <a:t> = </a:t>
            </a:r>
            <a:r>
              <a:rPr lang="en-GB" sz="1600" b="0" dirty="0">
                <a:solidFill>
                  <a:srgbClr val="0000FF"/>
                </a:solidFill>
                <a:highlight>
                  <a:srgbClr val="FFFFFF"/>
                </a:highlight>
                <a:latin typeface="Consolas" panose="020B0609020204030204" pitchFamily="49" charset="0"/>
              </a:rPr>
              <a:t>await</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installFolder.GetFolderAsync</a:t>
            </a:r>
            <a:r>
              <a:rPr lang="en-GB" sz="1600" b="0" dirty="0">
                <a:solidFill>
                  <a:srgbClr val="000000"/>
                </a:solidFill>
                <a:highlight>
                  <a:srgbClr val="FFFFFF"/>
                </a:highlight>
                <a:latin typeface="Consolas" panose="020B0609020204030204" pitchFamily="49" charset="0"/>
              </a:rPr>
              <a:t>(</a:t>
            </a:r>
            <a:r>
              <a:rPr lang="en-GB" sz="1600" b="0" dirty="0">
                <a:solidFill>
                  <a:srgbClr val="A31515"/>
                </a:solidFill>
                <a:highlight>
                  <a:srgbClr val="FFFFFF"/>
                </a:highlight>
                <a:latin typeface="Consolas" panose="020B0609020204030204" pitchFamily="49" charset="0"/>
              </a:rPr>
              <a:t>"Assets"</a:t>
            </a:r>
            <a:r>
              <a:rPr lang="en-GB" sz="1600" b="0" dirty="0">
                <a:solidFill>
                  <a:srgbClr val="000000"/>
                </a:solidFill>
                <a:highlight>
                  <a:srgbClr val="FFFFFF"/>
                </a:highlight>
                <a:latin typeface="Consolas" panose="020B0609020204030204" pitchFamily="49" charset="0"/>
              </a:rPr>
              <a:t>);</a:t>
            </a: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err="1">
                <a:solidFill>
                  <a:srgbClr val="0000FF"/>
                </a:solidFill>
                <a:highlight>
                  <a:srgbClr val="FFFFFF"/>
                </a:highlight>
                <a:latin typeface="Consolas" panose="020B0609020204030204" pitchFamily="49" charset="0"/>
              </a:rPr>
              <a:t>var</a:t>
            </a:r>
            <a:r>
              <a:rPr lang="en-GB" sz="1600" b="0" dirty="0">
                <a:solidFill>
                  <a:srgbClr val="000000"/>
                </a:solidFill>
                <a:highlight>
                  <a:srgbClr val="FFFFFF"/>
                </a:highlight>
                <a:latin typeface="Consolas" panose="020B0609020204030204" pitchFamily="49" charset="0"/>
              </a:rPr>
              <a:t> file = </a:t>
            </a:r>
            <a:r>
              <a:rPr lang="en-GB" sz="1600" b="0" dirty="0">
                <a:solidFill>
                  <a:srgbClr val="0000FF"/>
                </a:solidFill>
                <a:highlight>
                  <a:srgbClr val="FFFFFF"/>
                </a:highlight>
                <a:latin typeface="Consolas" panose="020B0609020204030204" pitchFamily="49" charset="0"/>
              </a:rPr>
              <a:t>await</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subFolder.GetFileAsync</a:t>
            </a:r>
            <a:r>
              <a:rPr lang="en-GB" sz="1600" b="0" dirty="0">
                <a:solidFill>
                  <a:srgbClr val="000000"/>
                </a:solidFill>
                <a:highlight>
                  <a:srgbClr val="FFFFFF"/>
                </a:highlight>
                <a:latin typeface="Consolas" panose="020B0609020204030204" pitchFamily="49" charset="0"/>
              </a:rPr>
              <a:t>(</a:t>
            </a:r>
            <a:r>
              <a:rPr lang="en-GB" sz="1600" b="0" dirty="0">
                <a:solidFill>
                  <a:srgbClr val="A31515"/>
                </a:solidFill>
                <a:highlight>
                  <a:srgbClr val="FFFFFF"/>
                </a:highlight>
                <a:latin typeface="Consolas" panose="020B0609020204030204" pitchFamily="49" charset="0"/>
              </a:rPr>
              <a:t>"MSLogoImage.png"</a:t>
            </a:r>
            <a:r>
              <a:rPr lang="en-GB" sz="1600" b="0" dirty="0">
                <a:solidFill>
                  <a:srgbClr val="000000"/>
                </a:solidFill>
                <a:highlight>
                  <a:srgbClr val="FFFFFF"/>
                </a:highlight>
                <a:latin typeface="Consolas" panose="020B0609020204030204" pitchFamily="49" charset="0"/>
              </a:rPr>
              <a:t>);</a:t>
            </a:r>
          </a:p>
          <a:p>
            <a:pPr>
              <a:spcBef>
                <a:spcPts val="0"/>
              </a:spcBef>
            </a:pP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a:solidFill>
                  <a:srgbClr val="008000"/>
                </a:solidFill>
                <a:highlight>
                  <a:srgbClr val="FFFFFF"/>
                </a:highlight>
                <a:latin typeface="Consolas" panose="020B0609020204030204" pitchFamily="49" charset="0"/>
              </a:rPr>
              <a:t>// turn it into a stream and set it as a bitmap in the </a:t>
            </a:r>
            <a:r>
              <a:rPr lang="en-GB" sz="1600" b="0" dirty="0" err="1">
                <a:solidFill>
                  <a:srgbClr val="008000"/>
                </a:solidFill>
                <a:highlight>
                  <a:srgbClr val="FFFFFF"/>
                </a:highlight>
                <a:latin typeface="Consolas" panose="020B0609020204030204" pitchFamily="49" charset="0"/>
              </a:rPr>
              <a:t>datapackage</a:t>
            </a: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err="1">
                <a:solidFill>
                  <a:srgbClr val="0000FF"/>
                </a:solidFill>
                <a:highlight>
                  <a:srgbClr val="FFFFFF"/>
                </a:highlight>
                <a:latin typeface="Consolas" panose="020B0609020204030204" pitchFamily="49" charset="0"/>
              </a:rPr>
              <a:t>var</a:t>
            </a:r>
            <a:r>
              <a:rPr lang="en-GB" sz="1600" b="0" dirty="0">
                <a:solidFill>
                  <a:srgbClr val="000000"/>
                </a:solidFill>
                <a:highlight>
                  <a:srgbClr val="FFFFFF"/>
                </a:highlight>
                <a:latin typeface="Consolas" panose="020B0609020204030204" pitchFamily="49" charset="0"/>
              </a:rPr>
              <a:t> stream = </a:t>
            </a:r>
            <a:r>
              <a:rPr lang="en-GB" sz="1600" b="0" dirty="0">
                <a:solidFill>
                  <a:srgbClr val="0000FF"/>
                </a:solidFill>
                <a:highlight>
                  <a:srgbClr val="FFFFFF"/>
                </a:highlight>
                <a:latin typeface="Consolas" panose="020B0609020204030204" pitchFamily="49" charset="0"/>
              </a:rPr>
              <a:t>await</a:t>
            </a: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file.OpenAsync</a:t>
            </a:r>
            <a:r>
              <a:rPr lang="en-GB" sz="1600" b="0" dirty="0">
                <a:solidFill>
                  <a:srgbClr val="000000"/>
                </a:solidFill>
                <a:highlight>
                  <a:srgbClr val="FFFFFF"/>
                </a:highlight>
                <a:latin typeface="Consolas" panose="020B0609020204030204" pitchFamily="49" charset="0"/>
              </a:rPr>
              <a:t>(</a:t>
            </a:r>
            <a:r>
              <a:rPr lang="en-GB" sz="1600" b="0" dirty="0" err="1">
                <a:solidFill>
                  <a:srgbClr val="000000"/>
                </a:solidFill>
                <a:highlight>
                  <a:srgbClr val="FFFFFF"/>
                </a:highlight>
                <a:latin typeface="Consolas" panose="020B0609020204030204" pitchFamily="49" charset="0"/>
              </a:rPr>
              <a:t>Windows.Storage.</a:t>
            </a:r>
            <a:r>
              <a:rPr lang="en-GB" sz="1600" b="0" dirty="0" err="1">
                <a:solidFill>
                  <a:srgbClr val="2B91AF"/>
                </a:solidFill>
                <a:highlight>
                  <a:srgbClr val="FFFFFF"/>
                </a:highlight>
                <a:latin typeface="Consolas" panose="020B0609020204030204" pitchFamily="49" charset="0"/>
              </a:rPr>
              <a:t>FileAccessMode</a:t>
            </a:r>
            <a:r>
              <a:rPr lang="en-GB" sz="1600" b="0" dirty="0" err="1">
                <a:solidFill>
                  <a:srgbClr val="000000"/>
                </a:solidFill>
                <a:highlight>
                  <a:srgbClr val="FFFFFF"/>
                </a:highlight>
                <a:latin typeface="Consolas" panose="020B0609020204030204" pitchFamily="49" charset="0"/>
              </a:rPr>
              <a:t>.Read</a:t>
            </a:r>
            <a:r>
              <a:rPr lang="en-GB" sz="1600" b="0" dirty="0">
                <a:solidFill>
                  <a:srgbClr val="000000"/>
                </a:solidFill>
                <a:highlight>
                  <a:srgbClr val="FFFFFF"/>
                </a:highlight>
                <a:latin typeface="Consolas" panose="020B0609020204030204" pitchFamily="49" charset="0"/>
              </a:rPr>
              <a:t>);</a:t>
            </a: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args.Data.SetBitmap</a:t>
            </a:r>
            <a:r>
              <a:rPr lang="en-GB" sz="1600" b="0" dirty="0">
                <a:solidFill>
                  <a:srgbClr val="000000"/>
                </a:solidFill>
                <a:highlight>
                  <a:srgbClr val="FFFFFF"/>
                </a:highlight>
                <a:latin typeface="Consolas" panose="020B0609020204030204" pitchFamily="49" charset="0"/>
              </a:rPr>
              <a:t>(</a:t>
            </a:r>
            <a:r>
              <a:rPr lang="en-GB" sz="1600" b="0" dirty="0" err="1">
                <a:solidFill>
                  <a:srgbClr val="2B91AF"/>
                </a:solidFill>
                <a:highlight>
                  <a:srgbClr val="FFFFFF"/>
                </a:highlight>
                <a:latin typeface="Consolas" panose="020B0609020204030204" pitchFamily="49" charset="0"/>
              </a:rPr>
              <a:t>RandomAccessStreamReference</a:t>
            </a:r>
            <a:r>
              <a:rPr lang="en-GB" sz="1600" b="0" dirty="0" err="1">
                <a:solidFill>
                  <a:srgbClr val="000000"/>
                </a:solidFill>
                <a:highlight>
                  <a:srgbClr val="FFFFFF"/>
                </a:highlight>
                <a:latin typeface="Consolas" panose="020B0609020204030204" pitchFamily="49" charset="0"/>
              </a:rPr>
              <a:t>.CreateFromStream</a:t>
            </a:r>
            <a:r>
              <a:rPr lang="en-GB" sz="1600" b="0" dirty="0">
                <a:solidFill>
                  <a:srgbClr val="000000"/>
                </a:solidFill>
                <a:highlight>
                  <a:srgbClr val="FFFFFF"/>
                </a:highlight>
                <a:latin typeface="Consolas" panose="020B0609020204030204" pitchFamily="49" charset="0"/>
              </a:rPr>
              <a:t>(stream));</a:t>
            </a:r>
          </a:p>
          <a:p>
            <a:pPr>
              <a:spcBef>
                <a:spcPts val="0"/>
              </a:spcBef>
            </a:pP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a:solidFill>
                  <a:srgbClr val="008000"/>
                </a:solidFill>
                <a:highlight>
                  <a:srgbClr val="FFFFFF"/>
                </a:highlight>
                <a:latin typeface="Consolas" panose="020B0609020204030204" pitchFamily="49" charset="0"/>
              </a:rPr>
              <a:t>// also set it as a file in the </a:t>
            </a:r>
            <a:r>
              <a:rPr lang="en-GB" sz="1600" b="0" dirty="0" err="1">
                <a:solidFill>
                  <a:srgbClr val="008000"/>
                </a:solidFill>
                <a:highlight>
                  <a:srgbClr val="FFFFFF"/>
                </a:highlight>
                <a:latin typeface="Consolas" panose="020B0609020204030204" pitchFamily="49" charset="0"/>
              </a:rPr>
              <a:t>datapackage</a:t>
            </a: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err="1">
                <a:solidFill>
                  <a:srgbClr val="0000FF"/>
                </a:solidFill>
                <a:highlight>
                  <a:srgbClr val="FFFFFF"/>
                </a:highlight>
                <a:latin typeface="Consolas" panose="020B0609020204030204" pitchFamily="49" charset="0"/>
              </a:rPr>
              <a:t>var</a:t>
            </a:r>
            <a:r>
              <a:rPr lang="en-GB" sz="1600" b="0" dirty="0">
                <a:solidFill>
                  <a:srgbClr val="000000"/>
                </a:solidFill>
                <a:highlight>
                  <a:srgbClr val="FFFFFF"/>
                </a:highlight>
                <a:latin typeface="Consolas" panose="020B0609020204030204" pitchFamily="49" charset="0"/>
              </a:rPr>
              <a:t> files = </a:t>
            </a:r>
            <a:r>
              <a:rPr lang="en-GB" sz="1600" b="0" dirty="0">
                <a:solidFill>
                  <a:srgbClr val="0000FF"/>
                </a:solidFill>
                <a:highlight>
                  <a:srgbClr val="FFFFFF"/>
                </a:highlight>
                <a:latin typeface="Consolas" panose="020B0609020204030204" pitchFamily="49" charset="0"/>
              </a:rPr>
              <a:t>new</a:t>
            </a:r>
            <a:r>
              <a:rPr lang="en-GB" sz="1600" b="0" dirty="0">
                <a:solidFill>
                  <a:srgbClr val="000000"/>
                </a:solidFill>
                <a:highlight>
                  <a:srgbClr val="FFFFFF"/>
                </a:highlight>
                <a:latin typeface="Consolas" panose="020B0609020204030204" pitchFamily="49" charset="0"/>
              </a:rPr>
              <a:t> </a:t>
            </a:r>
            <a:r>
              <a:rPr lang="en-GB" sz="1600" b="0" dirty="0">
                <a:solidFill>
                  <a:srgbClr val="2B91AF"/>
                </a:solidFill>
                <a:highlight>
                  <a:srgbClr val="FFFFFF"/>
                </a:highlight>
                <a:latin typeface="Consolas" panose="020B0609020204030204" pitchFamily="49" charset="0"/>
              </a:rPr>
              <a:t>List</a:t>
            </a:r>
            <a:r>
              <a:rPr lang="en-GB" sz="1600" b="0" dirty="0">
                <a:solidFill>
                  <a:srgbClr val="000000"/>
                </a:solidFill>
                <a:highlight>
                  <a:srgbClr val="FFFFFF"/>
                </a:highlight>
                <a:latin typeface="Consolas" panose="020B0609020204030204" pitchFamily="49" charset="0"/>
              </a:rPr>
              <a:t>&lt;</a:t>
            </a:r>
            <a:r>
              <a:rPr lang="en-GB" sz="1600" b="0" dirty="0" err="1">
                <a:solidFill>
                  <a:srgbClr val="2B91AF"/>
                </a:solidFill>
                <a:highlight>
                  <a:srgbClr val="FFFFFF"/>
                </a:highlight>
                <a:latin typeface="Consolas" panose="020B0609020204030204" pitchFamily="49" charset="0"/>
              </a:rPr>
              <a:t>StorageFile</a:t>
            </a:r>
            <a:r>
              <a:rPr lang="en-GB" sz="1600" b="0" dirty="0">
                <a:solidFill>
                  <a:srgbClr val="000000"/>
                </a:solidFill>
                <a:highlight>
                  <a:srgbClr val="FFFFFF"/>
                </a:highlight>
                <a:latin typeface="Consolas" panose="020B0609020204030204" pitchFamily="49" charset="0"/>
              </a:rPr>
              <a:t>&gt;();</a:t>
            </a: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files.Add</a:t>
            </a:r>
            <a:r>
              <a:rPr lang="en-GB" sz="1600" b="0" dirty="0">
                <a:solidFill>
                  <a:srgbClr val="000000"/>
                </a:solidFill>
                <a:highlight>
                  <a:srgbClr val="FFFFFF"/>
                </a:highlight>
                <a:latin typeface="Consolas" panose="020B0609020204030204" pitchFamily="49" charset="0"/>
              </a:rPr>
              <a:t>(file);</a:t>
            </a: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args.Data.SetStorageItems</a:t>
            </a:r>
            <a:r>
              <a:rPr lang="en-GB" sz="1600" b="0" dirty="0">
                <a:solidFill>
                  <a:srgbClr val="000000"/>
                </a:solidFill>
                <a:highlight>
                  <a:srgbClr val="FFFFFF"/>
                </a:highlight>
                <a:latin typeface="Consolas" panose="020B0609020204030204" pitchFamily="49" charset="0"/>
              </a:rPr>
              <a:t>(files);</a:t>
            </a:r>
          </a:p>
          <a:p>
            <a:pPr>
              <a:spcBef>
                <a:spcPts val="0"/>
              </a:spcBef>
            </a:pPr>
            <a:endParaRPr lang="en-GB" sz="1600" b="0" dirty="0">
              <a:solidFill>
                <a:srgbClr val="000000"/>
              </a:solidFill>
              <a:highlight>
                <a:srgbClr val="FFFFFF"/>
              </a:highlight>
              <a:latin typeface="Consolas" panose="020B0609020204030204" pitchFamily="49" charset="0"/>
            </a:endParaRPr>
          </a:p>
          <a:p>
            <a:pPr>
              <a:spcBef>
                <a:spcPts val="0"/>
              </a:spcBef>
            </a:pPr>
            <a:r>
              <a:rPr lang="en-GB" sz="1600" b="0" dirty="0">
                <a:solidFill>
                  <a:srgbClr val="000000"/>
                </a:solidFill>
                <a:highlight>
                  <a:srgbClr val="FFFFFF"/>
                </a:highlight>
                <a:latin typeface="Consolas" panose="020B0609020204030204" pitchFamily="49" charset="0"/>
              </a:rPr>
              <a:t>    </a:t>
            </a:r>
            <a:r>
              <a:rPr lang="en-GB" sz="1600" b="0" dirty="0" err="1">
                <a:solidFill>
                  <a:srgbClr val="000000"/>
                </a:solidFill>
                <a:highlight>
                  <a:srgbClr val="FFFFFF"/>
                </a:highlight>
                <a:latin typeface="Consolas" panose="020B0609020204030204" pitchFamily="49" charset="0"/>
              </a:rPr>
              <a:t>args.Data.RequestedOperation</a:t>
            </a:r>
            <a:r>
              <a:rPr lang="en-GB" sz="1600" b="0" dirty="0">
                <a:solidFill>
                  <a:srgbClr val="000000"/>
                </a:solidFill>
                <a:highlight>
                  <a:srgbClr val="FFFFFF"/>
                </a:highlight>
                <a:latin typeface="Consolas" panose="020B0609020204030204" pitchFamily="49" charset="0"/>
              </a:rPr>
              <a:t> = </a:t>
            </a:r>
            <a:r>
              <a:rPr lang="en-GB" sz="1600" b="0" dirty="0" err="1">
                <a:solidFill>
                  <a:srgbClr val="000000"/>
                </a:solidFill>
                <a:highlight>
                  <a:srgbClr val="FFFFFF"/>
                </a:highlight>
                <a:latin typeface="Consolas" panose="020B0609020204030204" pitchFamily="49" charset="0"/>
              </a:rPr>
              <a:t>SetRequestedOperation</a:t>
            </a:r>
            <a:r>
              <a:rPr lang="en-GB" sz="1600" b="0" dirty="0">
                <a:solidFill>
                  <a:srgbClr val="000000"/>
                </a:solidFill>
                <a:highlight>
                  <a:srgbClr val="FFFFFF"/>
                </a:highlight>
                <a:latin typeface="Consolas" panose="020B0609020204030204" pitchFamily="49" charset="0"/>
              </a:rPr>
              <a:t>();</a:t>
            </a:r>
          </a:p>
          <a:p>
            <a:pPr>
              <a:spcBef>
                <a:spcPts val="0"/>
              </a:spcBef>
            </a:pPr>
            <a:r>
              <a:rPr lang="en-GB" sz="1600" b="0" dirty="0">
                <a:solidFill>
                  <a:srgbClr val="000000"/>
                </a:solidFill>
                <a:highlight>
                  <a:srgbClr val="FFFFFF"/>
                </a:highlight>
                <a:latin typeface="Consolas" panose="020B0609020204030204" pitchFamily="49" charset="0"/>
              </a:rPr>
              <a:t>}</a:t>
            </a:r>
            <a:endParaRPr lang="en-GB" sz="1600" b="0" dirty="0"/>
          </a:p>
        </p:txBody>
      </p:sp>
    </p:spTree>
    <p:extLst>
      <p:ext uri="{BB962C8B-B14F-4D97-AF65-F5344CB8AC3E}">
        <p14:creationId xmlns:p14="http://schemas.microsoft.com/office/powerpoint/2010/main" val="10124659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Share Target unpacks </a:t>
            </a:r>
            <a:r>
              <a:rPr lang="en-GB" dirty="0" err="1" smtClean="0"/>
              <a:t>DataPackage</a:t>
            </a:r>
            <a:endParaRPr lang="en-GB" dirty="0"/>
          </a:p>
        </p:txBody>
      </p:sp>
      <p:sp>
        <p:nvSpPr>
          <p:cNvPr id="3" name="Text Placeholder 2"/>
          <p:cNvSpPr>
            <a:spLocks noGrp="1"/>
          </p:cNvSpPr>
          <p:nvPr>
            <p:ph type="body" sz="quarter" idx="10"/>
          </p:nvPr>
        </p:nvSpPr>
        <p:spPr/>
        <p:txBody>
          <a:bodyPr/>
          <a:lstStyle/>
          <a:p>
            <a:pPr>
              <a:spcBef>
                <a:spcPts val="0"/>
              </a:spcBef>
            </a:pPr>
            <a:r>
              <a:rPr lang="en-GB" sz="1800" b="0" dirty="0">
                <a:solidFill>
                  <a:srgbClr val="0000FF"/>
                </a:solidFill>
                <a:highlight>
                  <a:srgbClr val="FFFFFF"/>
                </a:highlight>
                <a:latin typeface="Consolas" panose="020B0609020204030204" pitchFamily="49" charset="0"/>
              </a:rPr>
              <a:t>private</a:t>
            </a:r>
            <a:r>
              <a:rPr lang="en-GB" sz="1800" b="0" dirty="0">
                <a:solidFill>
                  <a:srgbClr val="000000"/>
                </a:solidFill>
                <a:highlight>
                  <a:srgbClr val="FFFFFF"/>
                </a:highlight>
                <a:latin typeface="Consolas" panose="020B0609020204030204" pitchFamily="49" charset="0"/>
              </a:rPr>
              <a:t> </a:t>
            </a:r>
            <a:r>
              <a:rPr lang="en-GB" sz="1800" b="0" dirty="0" err="1">
                <a:solidFill>
                  <a:srgbClr val="0000FF"/>
                </a:solidFill>
                <a:highlight>
                  <a:srgbClr val="FFFFFF"/>
                </a:highlight>
                <a:latin typeface="Consolas" panose="020B0609020204030204" pitchFamily="49" charset="0"/>
              </a:rPr>
              <a:t>async</a:t>
            </a:r>
            <a:r>
              <a:rPr lang="en-GB" sz="1800" b="0" dirty="0">
                <a:solidFill>
                  <a:srgbClr val="000000"/>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void</a:t>
            </a:r>
            <a:r>
              <a:rPr lang="en-GB" sz="1800" b="0" dirty="0">
                <a:solidFill>
                  <a:srgbClr val="000000"/>
                </a:solidFill>
                <a:highlight>
                  <a:srgbClr val="FFFFFF"/>
                </a:highlight>
                <a:latin typeface="Consolas" panose="020B0609020204030204" pitchFamily="49" charset="0"/>
              </a:rPr>
              <a:t> </a:t>
            </a:r>
            <a:r>
              <a:rPr lang="en-GB" sz="1800" b="0" dirty="0" err="1">
                <a:solidFill>
                  <a:srgbClr val="000000"/>
                </a:solidFill>
                <a:highlight>
                  <a:srgbClr val="FFFFFF"/>
                </a:highlight>
                <a:latin typeface="Consolas" panose="020B0609020204030204" pitchFamily="49" charset="0"/>
              </a:rPr>
              <a:t>Copy_Drop</a:t>
            </a:r>
            <a:r>
              <a:rPr lang="en-GB" sz="1800" b="0" dirty="0">
                <a:solidFill>
                  <a:srgbClr val="000000"/>
                </a:solidFill>
                <a:highlight>
                  <a:srgbClr val="FFFFFF"/>
                </a:highlight>
                <a:latin typeface="Consolas" panose="020B0609020204030204" pitchFamily="49" charset="0"/>
              </a:rPr>
              <a:t>(</a:t>
            </a:r>
            <a:r>
              <a:rPr lang="en-GB" sz="1800" b="0" dirty="0">
                <a:solidFill>
                  <a:srgbClr val="0000FF"/>
                </a:solidFill>
                <a:highlight>
                  <a:srgbClr val="FFFFFF"/>
                </a:highlight>
                <a:latin typeface="Consolas" panose="020B0609020204030204" pitchFamily="49" charset="0"/>
              </a:rPr>
              <a:t>object</a:t>
            </a:r>
            <a:r>
              <a:rPr lang="en-GB" sz="1800" b="0" dirty="0">
                <a:solidFill>
                  <a:srgbClr val="000000"/>
                </a:solidFill>
                <a:highlight>
                  <a:srgbClr val="FFFFFF"/>
                </a:highlight>
                <a:latin typeface="Consolas" panose="020B0609020204030204" pitchFamily="49" charset="0"/>
              </a:rPr>
              <a:t> sender, </a:t>
            </a:r>
            <a:r>
              <a:rPr lang="en-GB" sz="1800" b="0" dirty="0" err="1">
                <a:solidFill>
                  <a:srgbClr val="2B91AF"/>
                </a:solidFill>
                <a:highlight>
                  <a:srgbClr val="FFFFFF"/>
                </a:highlight>
                <a:latin typeface="Consolas" panose="020B0609020204030204" pitchFamily="49" charset="0"/>
              </a:rPr>
              <a:t>DragEventArgs</a:t>
            </a:r>
            <a:r>
              <a:rPr lang="en-GB" sz="1800" b="0" dirty="0">
                <a:solidFill>
                  <a:srgbClr val="000000"/>
                </a:solidFill>
                <a:highlight>
                  <a:srgbClr val="FFFFFF"/>
                </a:highlight>
                <a:latin typeface="Consolas" panose="020B0609020204030204" pitchFamily="49" charset="0"/>
              </a:rPr>
              <a:t> e)</a:t>
            </a:r>
          </a:p>
          <a:p>
            <a:pPr>
              <a:spcBef>
                <a:spcPts val="0"/>
              </a:spcBef>
            </a:pPr>
            <a:r>
              <a:rPr lang="en-GB" sz="1800" b="0" dirty="0">
                <a:solidFill>
                  <a:srgbClr val="000000"/>
                </a:solidFill>
                <a:highlight>
                  <a:srgbClr val="FFFFFF"/>
                </a:highlight>
                <a:latin typeface="Consolas" panose="020B0609020204030204" pitchFamily="49" charset="0"/>
              </a:rPr>
              <a:t>{</a:t>
            </a:r>
          </a:p>
          <a:p>
            <a:pPr>
              <a:spcBef>
                <a:spcPts val="0"/>
              </a:spcBef>
            </a:pPr>
            <a:r>
              <a:rPr lang="en-GB" sz="1800" b="0" dirty="0">
                <a:solidFill>
                  <a:srgbClr val="000000"/>
                </a:solidFill>
                <a:highlight>
                  <a:srgbClr val="FFFFFF"/>
                </a:highlight>
                <a:latin typeface="Consolas" panose="020B0609020204030204" pitchFamily="49" charset="0"/>
              </a:rPr>
              <a:t>    </a:t>
            </a:r>
            <a:r>
              <a:rPr lang="en-GB" sz="1800" b="0" dirty="0" err="1">
                <a:solidFill>
                  <a:srgbClr val="000000"/>
                </a:solidFill>
                <a:highlight>
                  <a:srgbClr val="FFFFFF"/>
                </a:highlight>
                <a:latin typeface="Consolas" panose="020B0609020204030204" pitchFamily="49" charset="0"/>
              </a:rPr>
              <a:t>TitleTextBlock.Text</a:t>
            </a:r>
            <a:r>
              <a:rPr lang="en-GB" sz="1800" b="0" dirty="0">
                <a:solidFill>
                  <a:srgbClr val="000000"/>
                </a:solidFill>
                <a:highlight>
                  <a:srgbClr val="FFFFFF"/>
                </a:highlight>
                <a:latin typeface="Consolas" panose="020B0609020204030204" pitchFamily="49" charset="0"/>
              </a:rPr>
              <a:t> = </a:t>
            </a:r>
            <a:r>
              <a:rPr lang="en-GB" sz="1800" b="0" dirty="0" err="1">
                <a:solidFill>
                  <a:srgbClr val="000000"/>
                </a:solidFill>
                <a:highlight>
                  <a:srgbClr val="FFFFFF"/>
                </a:highlight>
                <a:latin typeface="Consolas" panose="020B0609020204030204" pitchFamily="49" charset="0"/>
              </a:rPr>
              <a:t>e.DataView.Properties.Title</a:t>
            </a:r>
            <a:r>
              <a:rPr lang="en-GB" sz="1800" b="0" dirty="0">
                <a:solidFill>
                  <a:srgbClr val="000000"/>
                </a:solidFill>
                <a:highlight>
                  <a:srgbClr val="FFFFFF"/>
                </a:highlight>
                <a:latin typeface="Consolas" panose="020B0609020204030204" pitchFamily="49" charset="0"/>
              </a:rPr>
              <a:t>;</a:t>
            </a:r>
          </a:p>
          <a:p>
            <a:pPr>
              <a:spcBef>
                <a:spcPts val="0"/>
              </a:spcBef>
            </a:pPr>
            <a:r>
              <a:rPr lang="en-GB" sz="1800" b="0" dirty="0">
                <a:solidFill>
                  <a:srgbClr val="000000"/>
                </a:solidFill>
                <a:highlight>
                  <a:srgbClr val="FFFFFF"/>
                </a:highlight>
                <a:latin typeface="Consolas" panose="020B0609020204030204" pitchFamily="49" charset="0"/>
              </a:rPr>
              <a:t>    </a:t>
            </a:r>
            <a:r>
              <a:rPr lang="en-GB" sz="1800" b="0" dirty="0" err="1">
                <a:solidFill>
                  <a:srgbClr val="000000"/>
                </a:solidFill>
                <a:highlight>
                  <a:srgbClr val="FFFFFF"/>
                </a:highlight>
                <a:latin typeface="Consolas" panose="020B0609020204030204" pitchFamily="49" charset="0"/>
              </a:rPr>
              <a:t>DescriptionTextBlock.Text</a:t>
            </a:r>
            <a:r>
              <a:rPr lang="en-GB" sz="1800" b="0" dirty="0">
                <a:solidFill>
                  <a:srgbClr val="000000"/>
                </a:solidFill>
                <a:highlight>
                  <a:srgbClr val="FFFFFF"/>
                </a:highlight>
                <a:latin typeface="Consolas" panose="020B0609020204030204" pitchFamily="49" charset="0"/>
              </a:rPr>
              <a:t> = </a:t>
            </a:r>
            <a:r>
              <a:rPr lang="en-GB" sz="1800" b="0" dirty="0" err="1">
                <a:solidFill>
                  <a:srgbClr val="000000"/>
                </a:solidFill>
                <a:highlight>
                  <a:srgbClr val="FFFFFF"/>
                </a:highlight>
                <a:latin typeface="Consolas" panose="020B0609020204030204" pitchFamily="49" charset="0"/>
              </a:rPr>
              <a:t>e.DataView.Properties.Description</a:t>
            </a:r>
            <a:r>
              <a:rPr lang="en-GB" sz="1800" b="0" dirty="0" smtClean="0">
                <a:solidFill>
                  <a:srgbClr val="000000"/>
                </a:solidFill>
                <a:highlight>
                  <a:srgbClr val="FFFFFF"/>
                </a:highlight>
                <a:latin typeface="Consolas" panose="020B0609020204030204" pitchFamily="49" charset="0"/>
              </a:rPr>
              <a:t>;</a:t>
            </a:r>
          </a:p>
          <a:p>
            <a:pPr>
              <a:spcBef>
                <a:spcPts val="0"/>
              </a:spcBef>
            </a:pPr>
            <a:endParaRPr lang="en-GB" sz="1800" b="0" dirty="0">
              <a:solidFill>
                <a:srgbClr val="000000"/>
              </a:solidFill>
              <a:highlight>
                <a:srgbClr val="FFFFFF"/>
              </a:highlight>
              <a:latin typeface="Consolas" panose="020B0609020204030204" pitchFamily="49" charset="0"/>
            </a:endParaRPr>
          </a:p>
          <a:p>
            <a:pPr>
              <a:spcBef>
                <a:spcPts val="0"/>
              </a:spcBef>
            </a:pPr>
            <a:r>
              <a:rPr lang="en-GB" sz="1800" b="0" dirty="0">
                <a:solidFill>
                  <a:schemeClr val="accent5"/>
                </a:solidFill>
                <a:highlight>
                  <a:srgbClr val="FFFFFF"/>
                </a:highlight>
                <a:latin typeface="Consolas" panose="020B0609020204030204" pitchFamily="49" charset="0"/>
              </a:rPr>
              <a:t>    </a:t>
            </a:r>
            <a:r>
              <a:rPr lang="en-GB" sz="1800" b="0" dirty="0" smtClean="0">
                <a:solidFill>
                  <a:schemeClr val="accent5"/>
                </a:solidFill>
                <a:highlight>
                  <a:srgbClr val="FFFFFF"/>
                </a:highlight>
                <a:latin typeface="Consolas" panose="020B0609020204030204" pitchFamily="49" charset="0"/>
              </a:rPr>
              <a:t>// Get the text and the first file from the data package</a:t>
            </a:r>
          </a:p>
          <a:p>
            <a:pPr>
              <a:spcBef>
                <a:spcPts val="0"/>
              </a:spcBef>
            </a:pPr>
            <a:r>
              <a:rPr lang="en-GB" sz="1800" b="0" dirty="0">
                <a:solidFill>
                  <a:srgbClr val="000000"/>
                </a:solidFill>
                <a:highlight>
                  <a:srgbClr val="FFFFFF"/>
                </a:highlight>
                <a:latin typeface="Consolas" panose="020B0609020204030204" pitchFamily="49" charset="0"/>
              </a:rPr>
              <a:t> </a:t>
            </a:r>
            <a:r>
              <a:rPr lang="en-GB" sz="1800" b="0" dirty="0" smtClean="0">
                <a:solidFill>
                  <a:srgbClr val="000000"/>
                </a:solidFill>
                <a:highlight>
                  <a:srgbClr val="FFFFFF"/>
                </a:highlight>
                <a:latin typeface="Consolas" panose="020B0609020204030204" pitchFamily="49" charset="0"/>
              </a:rPr>
              <a:t>   </a:t>
            </a:r>
            <a:r>
              <a:rPr lang="en-GB" sz="1800" b="0" dirty="0" err="1" smtClean="0">
                <a:solidFill>
                  <a:srgbClr val="000000"/>
                </a:solidFill>
                <a:highlight>
                  <a:srgbClr val="FFFFFF"/>
                </a:highlight>
                <a:latin typeface="Consolas" panose="020B0609020204030204" pitchFamily="49" charset="0"/>
              </a:rPr>
              <a:t>SharedTextTextBlock.Text</a:t>
            </a:r>
            <a:r>
              <a:rPr lang="en-GB" sz="1800" b="0" dirty="0" smtClean="0">
                <a:solidFill>
                  <a:srgbClr val="000000"/>
                </a:solidFill>
                <a:highlight>
                  <a:srgbClr val="FFFFFF"/>
                </a:highlight>
                <a:latin typeface="Consolas" panose="020B0609020204030204" pitchFamily="49" charset="0"/>
              </a:rPr>
              <a:t> </a:t>
            </a:r>
            <a:r>
              <a:rPr lang="en-GB" sz="1800" b="0" dirty="0">
                <a:solidFill>
                  <a:srgbClr val="000000"/>
                </a:solidFill>
                <a:highlight>
                  <a:srgbClr val="FFFFFF"/>
                </a:highlight>
                <a:latin typeface="Consolas" panose="020B0609020204030204" pitchFamily="49" charset="0"/>
              </a:rPr>
              <a:t>= </a:t>
            </a:r>
            <a:r>
              <a:rPr lang="en-GB" sz="1800" b="0" dirty="0">
                <a:solidFill>
                  <a:srgbClr val="0000FF"/>
                </a:solidFill>
                <a:highlight>
                  <a:srgbClr val="FFFFFF"/>
                </a:highlight>
                <a:latin typeface="Consolas" panose="020B0609020204030204" pitchFamily="49" charset="0"/>
              </a:rPr>
              <a:t>await</a:t>
            </a:r>
            <a:r>
              <a:rPr lang="en-GB" sz="1800" b="0" dirty="0">
                <a:solidFill>
                  <a:srgbClr val="000000"/>
                </a:solidFill>
                <a:highlight>
                  <a:srgbClr val="FFFFFF"/>
                </a:highlight>
                <a:latin typeface="Consolas" panose="020B0609020204030204" pitchFamily="49" charset="0"/>
              </a:rPr>
              <a:t> </a:t>
            </a:r>
            <a:r>
              <a:rPr lang="en-GB" sz="1800" b="0" dirty="0" err="1">
                <a:solidFill>
                  <a:srgbClr val="000000"/>
                </a:solidFill>
                <a:highlight>
                  <a:srgbClr val="FFFFFF"/>
                </a:highlight>
                <a:latin typeface="Consolas" panose="020B0609020204030204" pitchFamily="49" charset="0"/>
              </a:rPr>
              <a:t>e.DataView.GetTextAsync</a:t>
            </a:r>
            <a:r>
              <a:rPr lang="en-GB" sz="1800" b="0" dirty="0">
                <a:solidFill>
                  <a:srgbClr val="000000"/>
                </a:solidFill>
                <a:highlight>
                  <a:srgbClr val="FFFFFF"/>
                </a:highlight>
                <a:latin typeface="Consolas" panose="020B0609020204030204" pitchFamily="49" charset="0"/>
              </a:rPr>
              <a:t>();</a:t>
            </a:r>
          </a:p>
          <a:p>
            <a:pPr>
              <a:spcBef>
                <a:spcPts val="0"/>
              </a:spcBef>
            </a:pPr>
            <a:r>
              <a:rPr lang="en-GB" sz="1800" b="0" dirty="0">
                <a:solidFill>
                  <a:srgbClr val="000000"/>
                </a:solidFill>
                <a:highlight>
                  <a:srgbClr val="FFFFFF"/>
                </a:highlight>
                <a:latin typeface="Consolas" panose="020B0609020204030204" pitchFamily="49" charset="0"/>
              </a:rPr>
              <a:t>    </a:t>
            </a:r>
            <a:r>
              <a:rPr lang="en-GB" sz="1800" b="0" dirty="0" err="1">
                <a:solidFill>
                  <a:srgbClr val="0000FF"/>
                </a:solidFill>
                <a:highlight>
                  <a:srgbClr val="FFFFFF"/>
                </a:highlight>
                <a:latin typeface="Consolas" panose="020B0609020204030204" pitchFamily="49" charset="0"/>
              </a:rPr>
              <a:t>var</a:t>
            </a:r>
            <a:r>
              <a:rPr lang="en-GB" sz="1800" b="0" dirty="0">
                <a:solidFill>
                  <a:srgbClr val="000000"/>
                </a:solidFill>
                <a:highlight>
                  <a:srgbClr val="FFFFFF"/>
                </a:highlight>
                <a:latin typeface="Consolas" panose="020B0609020204030204" pitchFamily="49" charset="0"/>
              </a:rPr>
              <a:t> </a:t>
            </a:r>
            <a:r>
              <a:rPr lang="en-GB" sz="1800" b="0" dirty="0" err="1">
                <a:solidFill>
                  <a:srgbClr val="000000"/>
                </a:solidFill>
                <a:highlight>
                  <a:srgbClr val="FFFFFF"/>
                </a:highlight>
                <a:latin typeface="Consolas" panose="020B0609020204030204" pitchFamily="49" charset="0"/>
              </a:rPr>
              <a:t>photoFile</a:t>
            </a:r>
            <a:r>
              <a:rPr lang="en-GB" sz="1800" b="0" dirty="0">
                <a:solidFill>
                  <a:srgbClr val="000000"/>
                </a:solidFill>
                <a:highlight>
                  <a:srgbClr val="FFFFFF"/>
                </a:highlight>
                <a:latin typeface="Consolas" panose="020B0609020204030204" pitchFamily="49" charset="0"/>
              </a:rPr>
              <a:t> = (</a:t>
            </a:r>
            <a:r>
              <a:rPr lang="en-GB" sz="1800" b="0" dirty="0" err="1">
                <a:solidFill>
                  <a:srgbClr val="2B91AF"/>
                </a:solidFill>
                <a:highlight>
                  <a:srgbClr val="FFFFFF"/>
                </a:highlight>
                <a:latin typeface="Consolas" panose="020B0609020204030204" pitchFamily="49" charset="0"/>
              </a:rPr>
              <a:t>StorageFile</a:t>
            </a:r>
            <a:r>
              <a:rPr lang="en-GB" sz="1800" b="0" dirty="0">
                <a:solidFill>
                  <a:srgbClr val="000000"/>
                </a:solidFill>
                <a:highlight>
                  <a:srgbClr val="FFFFFF"/>
                </a:highlight>
                <a:latin typeface="Consolas" panose="020B0609020204030204" pitchFamily="49" charset="0"/>
              </a:rPr>
              <a:t>)(</a:t>
            </a:r>
            <a:r>
              <a:rPr lang="en-GB" sz="1800" b="0" dirty="0">
                <a:solidFill>
                  <a:srgbClr val="0000FF"/>
                </a:solidFill>
                <a:highlight>
                  <a:srgbClr val="FFFFFF"/>
                </a:highlight>
                <a:latin typeface="Consolas" panose="020B0609020204030204" pitchFamily="49" charset="0"/>
              </a:rPr>
              <a:t>await</a:t>
            </a:r>
            <a:r>
              <a:rPr lang="en-GB" sz="1800" b="0" dirty="0">
                <a:solidFill>
                  <a:srgbClr val="000000"/>
                </a:solidFill>
                <a:highlight>
                  <a:srgbClr val="FFFFFF"/>
                </a:highlight>
                <a:latin typeface="Consolas" panose="020B0609020204030204" pitchFamily="49" charset="0"/>
              </a:rPr>
              <a:t> </a:t>
            </a:r>
            <a:r>
              <a:rPr lang="en-GB" sz="1800" b="0" dirty="0" err="1">
                <a:solidFill>
                  <a:srgbClr val="000000"/>
                </a:solidFill>
                <a:highlight>
                  <a:srgbClr val="FFFFFF"/>
                </a:highlight>
                <a:latin typeface="Consolas" panose="020B0609020204030204" pitchFamily="49" charset="0"/>
              </a:rPr>
              <a:t>e.DataView.GetStorageItemsAsync</a:t>
            </a:r>
            <a:r>
              <a:rPr lang="en-GB" sz="1800" b="0" dirty="0">
                <a:solidFill>
                  <a:srgbClr val="000000"/>
                </a:solidFill>
                <a:highlight>
                  <a:srgbClr val="FFFFFF"/>
                </a:highlight>
                <a:latin typeface="Consolas" panose="020B0609020204030204" pitchFamily="49" charset="0"/>
              </a:rPr>
              <a:t>())[0</a:t>
            </a:r>
            <a:r>
              <a:rPr lang="en-GB" sz="1800" b="0" dirty="0" smtClean="0">
                <a:solidFill>
                  <a:srgbClr val="000000"/>
                </a:solidFill>
                <a:highlight>
                  <a:srgbClr val="FFFFFF"/>
                </a:highlight>
                <a:latin typeface="Consolas" panose="020B0609020204030204" pitchFamily="49" charset="0"/>
              </a:rPr>
              <a:t>];</a:t>
            </a:r>
          </a:p>
          <a:p>
            <a:pPr>
              <a:spcBef>
                <a:spcPts val="0"/>
              </a:spcBef>
            </a:pPr>
            <a:endParaRPr lang="en-GB" sz="1800" b="0" dirty="0" smtClean="0">
              <a:solidFill>
                <a:srgbClr val="000000"/>
              </a:solidFill>
              <a:highlight>
                <a:srgbClr val="FFFFFF"/>
              </a:highlight>
              <a:latin typeface="Consolas" panose="020B0609020204030204" pitchFamily="49" charset="0"/>
            </a:endParaRPr>
          </a:p>
          <a:p>
            <a:pPr>
              <a:spcBef>
                <a:spcPts val="0"/>
              </a:spcBef>
            </a:pPr>
            <a:r>
              <a:rPr lang="en-GB" sz="1800" b="0" dirty="0">
                <a:solidFill>
                  <a:schemeClr val="accent5"/>
                </a:solidFill>
                <a:highlight>
                  <a:srgbClr val="FFFFFF"/>
                </a:highlight>
                <a:latin typeface="Consolas" panose="020B0609020204030204" pitchFamily="49" charset="0"/>
              </a:rPr>
              <a:t> </a:t>
            </a:r>
            <a:r>
              <a:rPr lang="en-GB" sz="1800" b="0" dirty="0" smtClean="0">
                <a:solidFill>
                  <a:schemeClr val="accent5"/>
                </a:solidFill>
                <a:highlight>
                  <a:srgbClr val="FFFFFF"/>
                </a:highlight>
                <a:latin typeface="Consolas" panose="020B0609020204030204" pitchFamily="49" charset="0"/>
              </a:rPr>
              <a:t>   // Show the image that has been dropped onto us</a:t>
            </a:r>
            <a:endParaRPr lang="en-GB" sz="1800" b="0" dirty="0">
              <a:solidFill>
                <a:schemeClr val="accent5"/>
              </a:solidFill>
              <a:highlight>
                <a:srgbClr val="FFFFFF"/>
              </a:highlight>
              <a:latin typeface="Consolas" panose="020B0609020204030204" pitchFamily="49" charset="0"/>
            </a:endParaRPr>
          </a:p>
          <a:p>
            <a:pPr>
              <a:spcBef>
                <a:spcPts val="0"/>
              </a:spcBef>
            </a:pPr>
            <a:r>
              <a:rPr lang="en-GB" sz="1800" b="0" dirty="0">
                <a:solidFill>
                  <a:srgbClr val="000000"/>
                </a:solidFill>
                <a:highlight>
                  <a:srgbClr val="FFFFFF"/>
                </a:highlight>
                <a:latin typeface="Consolas" panose="020B0609020204030204" pitchFamily="49" charset="0"/>
              </a:rPr>
              <a:t>    </a:t>
            </a:r>
            <a:r>
              <a:rPr lang="en-GB" sz="1800" b="0" dirty="0" err="1">
                <a:solidFill>
                  <a:srgbClr val="0000FF"/>
                </a:solidFill>
                <a:highlight>
                  <a:srgbClr val="FFFFFF"/>
                </a:highlight>
                <a:latin typeface="Consolas" panose="020B0609020204030204" pitchFamily="49" charset="0"/>
              </a:rPr>
              <a:t>var</a:t>
            </a:r>
            <a:r>
              <a:rPr lang="en-GB" sz="1800" b="0" dirty="0">
                <a:solidFill>
                  <a:srgbClr val="000000"/>
                </a:solidFill>
                <a:highlight>
                  <a:srgbClr val="FFFFFF"/>
                </a:highlight>
                <a:latin typeface="Consolas" panose="020B0609020204030204" pitchFamily="49" charset="0"/>
              </a:rPr>
              <a:t> </a:t>
            </a:r>
            <a:r>
              <a:rPr lang="en-GB" sz="1800" b="0" dirty="0" err="1">
                <a:solidFill>
                  <a:srgbClr val="000000"/>
                </a:solidFill>
                <a:highlight>
                  <a:srgbClr val="FFFFFF"/>
                </a:highlight>
                <a:latin typeface="Consolas" panose="020B0609020204030204" pitchFamily="49" charset="0"/>
              </a:rPr>
              <a:t>imageSource</a:t>
            </a:r>
            <a:r>
              <a:rPr lang="en-GB" sz="1800" b="0" dirty="0">
                <a:solidFill>
                  <a:srgbClr val="000000"/>
                </a:solidFill>
                <a:highlight>
                  <a:srgbClr val="FFFFFF"/>
                </a:highlight>
                <a:latin typeface="Consolas" panose="020B0609020204030204" pitchFamily="49" charset="0"/>
              </a:rPr>
              <a:t> = </a:t>
            </a:r>
            <a:r>
              <a:rPr lang="en-GB" sz="1800" b="0" dirty="0">
                <a:solidFill>
                  <a:srgbClr val="0000FF"/>
                </a:solidFill>
                <a:highlight>
                  <a:srgbClr val="FFFFFF"/>
                </a:highlight>
                <a:latin typeface="Consolas" panose="020B0609020204030204" pitchFamily="49" charset="0"/>
              </a:rPr>
              <a:t>new</a:t>
            </a:r>
            <a:r>
              <a:rPr lang="en-GB" sz="1800" b="0" dirty="0">
                <a:solidFill>
                  <a:srgbClr val="000000"/>
                </a:solidFill>
                <a:highlight>
                  <a:srgbClr val="FFFFFF"/>
                </a:highlight>
                <a:latin typeface="Consolas" panose="020B0609020204030204" pitchFamily="49" charset="0"/>
              </a:rPr>
              <a:t> </a:t>
            </a:r>
            <a:r>
              <a:rPr lang="en-GB" sz="1800" b="0" dirty="0" err="1">
                <a:solidFill>
                  <a:srgbClr val="2B91AF"/>
                </a:solidFill>
                <a:highlight>
                  <a:srgbClr val="FFFFFF"/>
                </a:highlight>
                <a:latin typeface="Consolas" panose="020B0609020204030204" pitchFamily="49" charset="0"/>
              </a:rPr>
              <a:t>BitmapImage</a:t>
            </a:r>
            <a:r>
              <a:rPr lang="en-GB" sz="1800" b="0" dirty="0">
                <a:solidFill>
                  <a:srgbClr val="000000"/>
                </a:solidFill>
                <a:highlight>
                  <a:srgbClr val="FFFFFF"/>
                </a:highlight>
                <a:latin typeface="Consolas" panose="020B0609020204030204" pitchFamily="49" charset="0"/>
              </a:rPr>
              <a:t>(); </a:t>
            </a:r>
            <a:endParaRPr lang="en-GB" sz="1800" b="0" dirty="0" smtClean="0">
              <a:solidFill>
                <a:srgbClr val="000000"/>
              </a:solidFill>
              <a:highlight>
                <a:srgbClr val="FFFFFF"/>
              </a:highlight>
              <a:latin typeface="Consolas" panose="020B0609020204030204" pitchFamily="49" charset="0"/>
            </a:endParaRPr>
          </a:p>
          <a:p>
            <a:pPr>
              <a:spcBef>
                <a:spcPts val="0"/>
              </a:spcBef>
            </a:pPr>
            <a:r>
              <a:rPr lang="en-GB" sz="1800" b="0" dirty="0">
                <a:solidFill>
                  <a:srgbClr val="000000"/>
                </a:solidFill>
                <a:highlight>
                  <a:srgbClr val="FFFFFF"/>
                </a:highlight>
                <a:latin typeface="Consolas" panose="020B0609020204030204" pitchFamily="49" charset="0"/>
              </a:rPr>
              <a:t> </a:t>
            </a:r>
            <a:r>
              <a:rPr lang="en-GB" sz="1800" b="0" dirty="0" smtClean="0">
                <a:solidFill>
                  <a:srgbClr val="000000"/>
                </a:solidFill>
                <a:highlight>
                  <a:srgbClr val="FFFFFF"/>
                </a:highlight>
                <a:latin typeface="Consolas" panose="020B0609020204030204" pitchFamily="49" charset="0"/>
              </a:rPr>
              <a:t>   </a:t>
            </a:r>
            <a:r>
              <a:rPr lang="en-GB" sz="1800" b="0" dirty="0" err="1" smtClean="0">
                <a:solidFill>
                  <a:srgbClr val="000000"/>
                </a:solidFill>
                <a:highlight>
                  <a:srgbClr val="FFFFFF"/>
                </a:highlight>
                <a:latin typeface="Consolas" panose="020B0609020204030204" pitchFamily="49" charset="0"/>
              </a:rPr>
              <a:t>imageSource.SetSource</a:t>
            </a:r>
            <a:r>
              <a:rPr lang="en-GB" sz="1800" b="0" dirty="0" smtClean="0">
                <a:solidFill>
                  <a:srgbClr val="000000"/>
                </a:solidFill>
                <a:highlight>
                  <a:srgbClr val="FFFFFF"/>
                </a:highlight>
                <a:latin typeface="Consolas" panose="020B0609020204030204" pitchFamily="49" charset="0"/>
              </a:rPr>
              <a:t>(</a:t>
            </a:r>
            <a:r>
              <a:rPr lang="en-GB" sz="1800" b="0" dirty="0" smtClean="0">
                <a:solidFill>
                  <a:srgbClr val="0000FF"/>
                </a:solidFill>
                <a:highlight>
                  <a:srgbClr val="FFFFFF"/>
                </a:highlight>
                <a:latin typeface="Consolas" panose="020B0609020204030204" pitchFamily="49" charset="0"/>
              </a:rPr>
              <a:t>await</a:t>
            </a:r>
            <a:r>
              <a:rPr lang="en-GB" sz="1800" b="0" dirty="0" smtClean="0">
                <a:solidFill>
                  <a:srgbClr val="000000"/>
                </a:solidFill>
                <a:highlight>
                  <a:srgbClr val="FFFFFF"/>
                </a:highlight>
                <a:latin typeface="Consolas" panose="020B0609020204030204" pitchFamily="49" charset="0"/>
              </a:rPr>
              <a:t> </a:t>
            </a:r>
            <a:r>
              <a:rPr lang="en-GB" sz="1800" b="0" dirty="0" err="1">
                <a:solidFill>
                  <a:srgbClr val="000000"/>
                </a:solidFill>
                <a:highlight>
                  <a:srgbClr val="FFFFFF"/>
                </a:highlight>
                <a:latin typeface="Consolas" panose="020B0609020204030204" pitchFamily="49" charset="0"/>
              </a:rPr>
              <a:t>photoFile.OpenReadAsync</a:t>
            </a:r>
            <a:r>
              <a:rPr lang="en-GB" sz="1800" b="0" dirty="0">
                <a:solidFill>
                  <a:srgbClr val="000000"/>
                </a:solidFill>
                <a:highlight>
                  <a:srgbClr val="FFFFFF"/>
                </a:highlight>
                <a:latin typeface="Consolas" panose="020B0609020204030204" pitchFamily="49" charset="0"/>
              </a:rPr>
              <a:t>());</a:t>
            </a:r>
          </a:p>
          <a:p>
            <a:pPr>
              <a:spcBef>
                <a:spcPts val="0"/>
              </a:spcBef>
            </a:pPr>
            <a:r>
              <a:rPr lang="en-GB" sz="1800" b="0" dirty="0">
                <a:solidFill>
                  <a:srgbClr val="000000"/>
                </a:solidFill>
                <a:highlight>
                  <a:srgbClr val="FFFFFF"/>
                </a:highlight>
                <a:latin typeface="Consolas" panose="020B0609020204030204" pitchFamily="49" charset="0"/>
              </a:rPr>
              <a:t>    </a:t>
            </a:r>
            <a:r>
              <a:rPr lang="en-GB" sz="1800" b="0" dirty="0" err="1">
                <a:solidFill>
                  <a:srgbClr val="000000"/>
                </a:solidFill>
                <a:highlight>
                  <a:srgbClr val="FFFFFF"/>
                </a:highlight>
                <a:latin typeface="Consolas" panose="020B0609020204030204" pitchFamily="49" charset="0"/>
              </a:rPr>
              <a:t>sharedPhotoImage.Source</a:t>
            </a:r>
            <a:r>
              <a:rPr lang="en-GB" sz="1800" b="0" dirty="0">
                <a:solidFill>
                  <a:srgbClr val="000000"/>
                </a:solidFill>
                <a:highlight>
                  <a:srgbClr val="FFFFFF"/>
                </a:highlight>
                <a:latin typeface="Consolas" panose="020B0609020204030204" pitchFamily="49" charset="0"/>
              </a:rPr>
              <a:t> = </a:t>
            </a:r>
            <a:r>
              <a:rPr lang="en-GB" sz="1800" b="0" dirty="0" err="1">
                <a:solidFill>
                  <a:srgbClr val="000000"/>
                </a:solidFill>
                <a:highlight>
                  <a:srgbClr val="FFFFFF"/>
                </a:highlight>
                <a:latin typeface="Consolas" panose="020B0609020204030204" pitchFamily="49" charset="0"/>
              </a:rPr>
              <a:t>imageSource</a:t>
            </a:r>
            <a:r>
              <a:rPr lang="en-GB" sz="1800" b="0" dirty="0">
                <a:solidFill>
                  <a:srgbClr val="000000"/>
                </a:solidFill>
                <a:highlight>
                  <a:srgbClr val="FFFFFF"/>
                </a:highlight>
                <a:latin typeface="Consolas" panose="020B0609020204030204" pitchFamily="49" charset="0"/>
              </a:rPr>
              <a:t>;</a:t>
            </a:r>
          </a:p>
          <a:p>
            <a:pPr>
              <a:spcBef>
                <a:spcPts val="0"/>
              </a:spcBef>
            </a:pPr>
            <a:r>
              <a:rPr lang="en-GB" sz="1800" b="0" dirty="0">
                <a:solidFill>
                  <a:srgbClr val="000000"/>
                </a:solidFill>
                <a:highlight>
                  <a:srgbClr val="FFFFFF"/>
                </a:highlight>
                <a:latin typeface="Consolas" panose="020B0609020204030204" pitchFamily="49" charset="0"/>
              </a:rPr>
              <a:t>}</a:t>
            </a:r>
            <a:endParaRPr lang="en-GB" sz="1800" b="0" dirty="0"/>
          </a:p>
        </p:txBody>
      </p:sp>
    </p:spTree>
    <p:extLst>
      <p:ext uri="{BB962C8B-B14F-4D97-AF65-F5344CB8AC3E}">
        <p14:creationId xmlns:p14="http://schemas.microsoft.com/office/powerpoint/2010/main" val="35517296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GB"/>
          </a:p>
        </p:txBody>
      </p:sp>
      <p:sp>
        <p:nvSpPr>
          <p:cNvPr id="4" name="Title 3"/>
          <p:cNvSpPr>
            <a:spLocks noGrp="1"/>
          </p:cNvSpPr>
          <p:nvPr>
            <p:ph type="ctrTitle"/>
          </p:nvPr>
        </p:nvSpPr>
        <p:spPr/>
        <p:txBody>
          <a:bodyPr/>
          <a:lstStyle/>
          <a:p>
            <a:r>
              <a:rPr lang="en-GB" dirty="0" smtClean="0"/>
              <a:t>XAML Drag and Drop</a:t>
            </a:r>
            <a:endParaRPr lang="en-GB" dirty="0"/>
          </a:p>
        </p:txBody>
      </p:sp>
    </p:spTree>
    <p:extLst>
      <p:ext uri="{BB962C8B-B14F-4D97-AF65-F5344CB8AC3E}">
        <p14:creationId xmlns:p14="http://schemas.microsoft.com/office/powerpoint/2010/main" val="40449208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Sharing Overview in UWP</a:t>
            </a:r>
          </a:p>
          <a:p>
            <a:r>
              <a:rPr lang="en-GB" dirty="0"/>
              <a:t>Sharing data with other apps through the Share Contract</a:t>
            </a:r>
          </a:p>
          <a:p>
            <a:pPr lvl="1"/>
            <a:r>
              <a:rPr lang="en-GB" dirty="0"/>
              <a:t>Making your app a Share source</a:t>
            </a:r>
          </a:p>
          <a:p>
            <a:pPr lvl="1"/>
            <a:r>
              <a:rPr lang="en-GB" dirty="0"/>
              <a:t>Implementing a Share target</a:t>
            </a:r>
          </a:p>
          <a:p>
            <a:r>
              <a:rPr lang="en-GB" dirty="0"/>
              <a:t>Drag and Drop</a:t>
            </a:r>
          </a:p>
          <a:p>
            <a:endParaRPr lang="en-GB" dirty="0"/>
          </a:p>
        </p:txBody>
      </p:sp>
    </p:spTree>
    <p:extLst>
      <p:ext uri="{BB962C8B-B14F-4D97-AF65-F5344CB8AC3E}">
        <p14:creationId xmlns:p14="http://schemas.microsoft.com/office/powerpoint/2010/main" val="7190100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52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6438" y="2196337"/>
            <a:ext cx="6747970" cy="954107"/>
          </a:xfrm>
          <a:prstGeom prst="rect">
            <a:avLst/>
          </a:prstGeom>
        </p:spPr>
        <p:txBody>
          <a:bodyPr wrap="square">
            <a:spAutoFit/>
          </a:bodyPr>
          <a:lstStyle/>
          <a:p>
            <a:pPr>
              <a:defRPr/>
            </a:pPr>
            <a:r>
              <a:rPr lang="en-GB" sz="2000" b="1" dirty="0" err="1">
                <a:solidFill>
                  <a:srgbClr val="2B91AF"/>
                </a:solidFill>
                <a:highlight>
                  <a:srgbClr val="FFFFFF"/>
                </a:highlight>
                <a:latin typeface="Segoe UI Light"/>
              </a:rPr>
              <a:t>Launcher</a:t>
            </a:r>
            <a:r>
              <a:rPr lang="en-GB" sz="2000" b="1" dirty="0" err="1">
                <a:solidFill>
                  <a:srgbClr val="000000"/>
                </a:solidFill>
                <a:highlight>
                  <a:srgbClr val="FFFFFF"/>
                </a:highlight>
                <a:latin typeface="Segoe UI Light"/>
              </a:rPr>
              <a:t>.LaunchUriAsync</a:t>
            </a:r>
            <a:r>
              <a:rPr lang="en-GB" sz="2000" b="1" dirty="0">
                <a:solidFill>
                  <a:srgbClr val="000000"/>
                </a:solidFill>
                <a:highlight>
                  <a:srgbClr val="FFFFFF"/>
                </a:highlight>
                <a:latin typeface="Segoe UI Light"/>
              </a:rPr>
              <a:t>(</a:t>
            </a:r>
            <a:r>
              <a:rPr lang="en-GB" sz="2000" b="1" dirty="0">
                <a:solidFill>
                  <a:srgbClr val="0000FF"/>
                </a:solidFill>
                <a:highlight>
                  <a:srgbClr val="FFFFFF"/>
                </a:highlight>
                <a:latin typeface="Segoe UI Light"/>
              </a:rPr>
              <a:t>new</a:t>
            </a:r>
            <a:r>
              <a:rPr lang="en-GB" sz="2000" b="1" dirty="0">
                <a:solidFill>
                  <a:srgbClr val="000000"/>
                </a:solidFill>
                <a:highlight>
                  <a:srgbClr val="FFFFFF"/>
                </a:highlight>
                <a:latin typeface="Segoe UI Light"/>
              </a:rPr>
              <a:t> </a:t>
            </a:r>
            <a:r>
              <a:rPr lang="en-GB" sz="2000" b="1" dirty="0" smtClean="0">
                <a:solidFill>
                  <a:srgbClr val="2B91AF"/>
                </a:solidFill>
                <a:highlight>
                  <a:srgbClr val="FFFFFF"/>
                </a:highlight>
                <a:latin typeface="Segoe UI Light"/>
              </a:rPr>
              <a:t>Uri</a:t>
            </a:r>
            <a:r>
              <a:rPr lang="en-GB" sz="2000" b="1" dirty="0">
                <a:solidFill>
                  <a:srgbClr val="000000"/>
                </a:solidFill>
                <a:highlight>
                  <a:srgbClr val="FFFFFF"/>
                </a:highlight>
                <a:latin typeface="Segoe UI Light"/>
              </a:rPr>
              <a:t>(</a:t>
            </a:r>
            <a:r>
              <a:rPr lang="en-GB" sz="2000" b="1" dirty="0">
                <a:solidFill>
                  <a:srgbClr val="A31515"/>
                </a:solidFill>
                <a:highlight>
                  <a:srgbClr val="FFFFFF"/>
                </a:highlight>
                <a:latin typeface="Segoe UI Light"/>
              </a:rPr>
              <a:t>"</a:t>
            </a:r>
            <a:r>
              <a:rPr lang="en-GB" sz="2000" b="1" dirty="0" err="1">
                <a:solidFill>
                  <a:srgbClr val="A31515"/>
                </a:solidFill>
                <a:highlight>
                  <a:srgbClr val="FFFFFF"/>
                </a:highlight>
                <a:latin typeface="Segoe UI Light"/>
              </a:rPr>
              <a:t>sampleapp</a:t>
            </a:r>
            <a:r>
              <a:rPr lang="en-GB" sz="2000" b="1" dirty="0">
                <a:solidFill>
                  <a:srgbClr val="A31515"/>
                </a:solidFill>
                <a:highlight>
                  <a:srgbClr val="FFFFFF"/>
                </a:highlight>
                <a:latin typeface="Segoe UI Light"/>
              </a:rPr>
              <a:t>:?ID=aea6"</a:t>
            </a:r>
            <a:r>
              <a:rPr lang="en-GB" sz="2000" b="1" dirty="0">
                <a:solidFill>
                  <a:srgbClr val="000000"/>
                </a:solidFill>
                <a:highlight>
                  <a:srgbClr val="FFFFFF"/>
                </a:highlight>
                <a:latin typeface="Segoe UI Light"/>
              </a:rPr>
              <a:t>));</a:t>
            </a:r>
            <a:endParaRPr kumimoji="0" lang="en-GB" sz="1600" b="0" i="0" u="none" strike="noStrike" kern="1200" cap="none" spc="0" normalizeH="0" baseline="0" noProof="0" dirty="0">
              <a:ln>
                <a:noFill/>
              </a:ln>
              <a:solidFill>
                <a:srgbClr val="000000"/>
              </a:solidFill>
              <a:effectLst/>
              <a:highlight>
                <a:srgbClr val="FFFFFF"/>
              </a:highligh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000000"/>
              </a:solidFill>
              <a:effectLst/>
              <a:highlight>
                <a:srgbClr val="FFFFFF"/>
              </a:highligh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dirty="0">
                <a:solidFill>
                  <a:srgbClr val="2B91AF"/>
                </a:solidFill>
                <a:highlight>
                  <a:srgbClr val="FFFFFF"/>
                </a:highlight>
                <a:latin typeface="Segoe UI Light"/>
              </a:rPr>
              <a:t>Launcher</a:t>
            </a:r>
            <a:r>
              <a:rPr lang="en-GB" sz="2000" b="1" dirty="0">
                <a:solidFill>
                  <a:srgbClr val="000000"/>
                </a:solidFill>
                <a:highlight>
                  <a:srgbClr val="FFFFFF"/>
                </a:highlight>
                <a:latin typeface="Segoe UI Light"/>
              </a:rPr>
              <a:t>.LaunchFileAsync(file);</a:t>
            </a:r>
            <a:endParaRPr kumimoji="0" lang="en-GB" sz="1600" b="0" i="0" u="none" strike="noStrike" kern="1200" cap="none" spc="0" normalizeH="0" baseline="0" noProof="0" dirty="0">
              <a:ln>
                <a:noFill/>
              </a:ln>
              <a:solidFill>
                <a:srgbClr val="737373"/>
              </a:solidFill>
              <a:effectLst/>
              <a:uLnTx/>
              <a:uFillTx/>
              <a:latin typeface="Segoe UI Light"/>
              <a:ea typeface="+mn-ea"/>
              <a:cs typeface="+mn-cs"/>
            </a:endParaRPr>
          </a:p>
        </p:txBody>
      </p:sp>
      <p:sp>
        <p:nvSpPr>
          <p:cNvPr id="2" name="Title 1"/>
          <p:cNvSpPr>
            <a:spLocks noGrp="1"/>
          </p:cNvSpPr>
          <p:nvPr>
            <p:ph type="title"/>
          </p:nvPr>
        </p:nvSpPr>
        <p:spPr/>
        <p:txBody>
          <a:bodyPr/>
          <a:lstStyle/>
          <a:p>
            <a:r>
              <a:rPr lang="en-US" dirty="0"/>
              <a:t>App to App </a:t>
            </a:r>
            <a:r>
              <a:rPr lang="en-US" dirty="0" smtClean="0"/>
              <a:t>Communication</a:t>
            </a:r>
            <a:endParaRPr lang="en-US" dirty="0"/>
          </a:p>
        </p:txBody>
      </p:sp>
      <p:sp>
        <p:nvSpPr>
          <p:cNvPr id="8" name="Content Placeholder 7"/>
          <p:cNvSpPr>
            <a:spLocks noGrp="1"/>
          </p:cNvSpPr>
          <p:nvPr>
            <p:ph type="body" sz="quarter" idx="10"/>
          </p:nvPr>
        </p:nvSpPr>
        <p:spPr/>
        <p:txBody>
          <a:bodyPr/>
          <a:lstStyle/>
          <a:p>
            <a:r>
              <a:rPr lang="en-GB" sz="4000" dirty="0" smtClean="0"/>
              <a:t>URI/Protocol </a:t>
            </a:r>
            <a:r>
              <a:rPr lang="en-GB" sz="4000" dirty="0"/>
              <a:t>Activation</a:t>
            </a:r>
            <a:endParaRPr lang="en-US" dirty="0"/>
          </a:p>
        </p:txBody>
      </p:sp>
      <p:sp>
        <p:nvSpPr>
          <p:cNvPr id="9" name="TextBox 8"/>
          <p:cNvSpPr txBox="1"/>
          <p:nvPr/>
        </p:nvSpPr>
        <p:spPr>
          <a:xfrm>
            <a:off x="7716267" y="3679639"/>
            <a:ext cx="1530623" cy="8494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GB" sz="2000" b="1" dirty="0">
                <a:gradFill>
                  <a:gsLst>
                    <a:gs pos="2917">
                      <a:srgbClr val="737373"/>
                    </a:gs>
                    <a:gs pos="30000">
                      <a:srgbClr val="737373"/>
                    </a:gs>
                  </a:gsLst>
                  <a:lin ang="5400000" scaled="0"/>
                </a:gradFill>
                <a:latin typeface="Segoe UI Light"/>
              </a:rPr>
              <a:t>Data in Uri/File</a:t>
            </a:r>
            <a:endParaRPr kumimoji="0" lang="en-GB" sz="1600" b="1" i="0" u="none" strike="noStrike" kern="1200" cap="none" spc="0" normalizeH="0" baseline="0" noProof="0" dirty="0" smtClean="0">
              <a:ln>
                <a:noFill/>
              </a:ln>
              <a:gradFill>
                <a:gsLst>
                  <a:gs pos="2917">
                    <a:srgbClr val="737373"/>
                  </a:gs>
                  <a:gs pos="30000">
                    <a:srgbClr val="737373"/>
                  </a:gs>
                </a:gsLst>
                <a:lin ang="5400000" scaled="0"/>
              </a:gradFill>
              <a:effectLst/>
              <a:uLnTx/>
              <a:uFillTx/>
              <a:latin typeface="Segoe UI Light"/>
              <a:ea typeface="+mn-ea"/>
              <a:cs typeface="+mn-cs"/>
            </a:endParaRPr>
          </a:p>
        </p:txBody>
      </p:sp>
      <p:cxnSp>
        <p:nvCxnSpPr>
          <p:cNvPr id="10" name="Straight Arrow Connector 9"/>
          <p:cNvCxnSpPr/>
          <p:nvPr/>
        </p:nvCxnSpPr>
        <p:spPr>
          <a:xfrm>
            <a:off x="2070562" y="4400139"/>
            <a:ext cx="7785700" cy="54807"/>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oup 10"/>
          <p:cNvGrpSpPr/>
          <p:nvPr/>
        </p:nvGrpSpPr>
        <p:grpSpPr>
          <a:xfrm>
            <a:off x="276438" y="3494474"/>
            <a:ext cx="2488759" cy="1639191"/>
            <a:chOff x="276438" y="3494474"/>
            <a:chExt cx="2488759" cy="1639191"/>
          </a:xfrm>
        </p:grpSpPr>
        <p:pic>
          <p:nvPicPr>
            <p:cNvPr id="26"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8" y="3494474"/>
              <a:ext cx="2488759" cy="15614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8798" y="4067660"/>
              <a:ext cx="551224" cy="1066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 name="Group 18"/>
          <p:cNvGrpSpPr/>
          <p:nvPr/>
        </p:nvGrpSpPr>
        <p:grpSpPr>
          <a:xfrm>
            <a:off x="4949343" y="3558571"/>
            <a:ext cx="2157552" cy="1575094"/>
            <a:chOff x="5157648" y="3644424"/>
            <a:chExt cx="1583790" cy="1071410"/>
          </a:xfrm>
        </p:grpSpPr>
        <p:pic>
          <p:nvPicPr>
            <p:cNvPr id="28"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648"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9757" y="3760562"/>
              <a:ext cx="1363465" cy="766575"/>
            </a:xfrm>
            <a:prstGeom prst="rect">
              <a:avLst/>
            </a:prstGeom>
          </p:spPr>
        </p:pic>
        <p:pic>
          <p:nvPicPr>
            <p:cNvPr id="29"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0007"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35819" y="4019086"/>
              <a:ext cx="345068" cy="619014"/>
            </a:xfrm>
            <a:prstGeom prst="rect">
              <a:avLst/>
            </a:prstGeom>
          </p:spPr>
        </p:pic>
      </p:grpSp>
      <p:grpSp>
        <p:nvGrpSpPr>
          <p:cNvPr id="4" name="Group 35"/>
          <p:cNvGrpSpPr/>
          <p:nvPr/>
        </p:nvGrpSpPr>
        <p:grpSpPr>
          <a:xfrm>
            <a:off x="9936783" y="3558571"/>
            <a:ext cx="2066500" cy="1575094"/>
            <a:chOff x="9995362" y="3644424"/>
            <a:chExt cx="1583790" cy="1071410"/>
          </a:xfrm>
        </p:grpSpPr>
        <p:pic>
          <p:nvPicPr>
            <p:cNvPr id="16"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5" name="TextBox 4"/>
          <p:cNvSpPr txBox="1"/>
          <p:nvPr/>
        </p:nvSpPr>
        <p:spPr>
          <a:xfrm>
            <a:off x="4731844" y="5460845"/>
            <a:ext cx="272831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737373"/>
                </a:solidFill>
                <a:latin typeface="Segoe UI Light"/>
              </a:rPr>
              <a:t>User/OS chooses target</a:t>
            </a:r>
            <a:endParaRPr kumimoji="0" lang="en-US" sz="1800" b="0" i="0" u="none" strike="noStrike" kern="1200" cap="none" spc="0" normalizeH="0" baseline="0" noProof="0" dirty="0">
              <a:ln>
                <a:noFill/>
              </a:ln>
              <a:solidFill>
                <a:srgbClr val="737373"/>
              </a:solidFill>
              <a:effectLst/>
              <a:uLnTx/>
              <a:uFillTx/>
              <a:latin typeface="Segoe UI Light"/>
              <a:ea typeface="+mn-ea"/>
              <a:cs typeface="+mn-cs"/>
            </a:endParaRPr>
          </a:p>
        </p:txBody>
      </p:sp>
      <p:sp>
        <p:nvSpPr>
          <p:cNvPr id="7" name="TextBox 6"/>
          <p:cNvSpPr txBox="1"/>
          <p:nvPr/>
        </p:nvSpPr>
        <p:spPr>
          <a:xfrm>
            <a:off x="378372" y="6159062"/>
            <a:ext cx="10110952" cy="470898"/>
          </a:xfrm>
          <a:prstGeom prst="rect">
            <a:avLst/>
          </a:prstGeom>
          <a:noFill/>
        </p:spPr>
        <p:txBody>
          <a:bodyPr wrap="square" lIns="137160" tIns="109728" rIns="137160" bIns="109728" rtlCol="0">
            <a:spAutoFit/>
          </a:bodyPr>
          <a:lstStyle/>
          <a:p>
            <a:pPr>
              <a:lnSpc>
                <a:spcPct val="90000"/>
              </a:lnSpc>
              <a:spcBef>
                <a:spcPts val="600"/>
              </a:spcBef>
            </a:pPr>
            <a:r>
              <a:rPr lang="en-GB" b="1" u="sng" dirty="0" smtClean="0"/>
              <a:t>More on this </a:t>
            </a:r>
            <a:r>
              <a:rPr lang="en-GB" dirty="0" smtClean="0"/>
              <a:t>in module 3.02 App to App Communication</a:t>
            </a:r>
          </a:p>
        </p:txBody>
      </p:sp>
    </p:spTree>
    <p:extLst>
      <p:ext uri="{BB962C8B-B14F-4D97-AF65-F5344CB8AC3E}">
        <p14:creationId xmlns:p14="http://schemas.microsoft.com/office/powerpoint/2010/main" val="67243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 Contract</a:t>
            </a:r>
            <a:endParaRPr lang="en-US" dirty="0"/>
          </a:p>
        </p:txBody>
      </p:sp>
      <p:sp>
        <p:nvSpPr>
          <p:cNvPr id="4" name="Content Placeholder 3"/>
          <p:cNvSpPr>
            <a:spLocks noGrp="1"/>
          </p:cNvSpPr>
          <p:nvPr>
            <p:ph type="body" sz="quarter" idx="10"/>
          </p:nvPr>
        </p:nvSpPr>
        <p:spPr/>
        <p:txBody>
          <a:bodyPr/>
          <a:lstStyle/>
          <a:p>
            <a:endParaRPr lang="en-US" dirty="0"/>
          </a:p>
        </p:txBody>
      </p:sp>
      <p:sp>
        <p:nvSpPr>
          <p:cNvPr id="6" name="Rectangle 5"/>
          <p:cNvSpPr/>
          <p:nvPr/>
        </p:nvSpPr>
        <p:spPr>
          <a:xfrm>
            <a:off x="961975" y="2868688"/>
            <a:ext cx="3912498" cy="584775"/>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2B91AF"/>
                </a:solidFill>
                <a:highlight>
                  <a:srgbClr val="FFFFFF"/>
                </a:highlight>
                <a:latin typeface="Segoe UI Light"/>
              </a:rPr>
              <a:t>DataTransferManager</a:t>
            </a:r>
            <a:r>
              <a:rPr lang="en-GB" b="1" dirty="0">
                <a:solidFill>
                  <a:srgbClr val="000000"/>
                </a:solidFill>
                <a:highlight>
                  <a:srgbClr val="FFFFFF"/>
                </a:highlight>
                <a:latin typeface="Segoe UI Light"/>
              </a:rPr>
              <a:t>.ShowShareUI();</a:t>
            </a:r>
            <a:endParaRPr kumimoji="0" lang="en-GB" sz="1400" b="0" i="0" u="none" strike="noStrike" kern="1200" cap="none" spc="0" normalizeH="0" baseline="0" noProof="0" dirty="0" smtClean="0">
              <a:ln>
                <a:noFill/>
              </a:ln>
              <a:solidFill>
                <a:srgbClr val="000000"/>
              </a:solidFill>
              <a:effectLst/>
              <a:highlight>
                <a:srgbClr val="FFFFFF"/>
              </a:highligh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737373"/>
              </a:solidFill>
              <a:effectLst/>
              <a:uLnTx/>
              <a:uFillTx/>
              <a:latin typeface="Segoe UI Light"/>
              <a:ea typeface="+mn-ea"/>
              <a:cs typeface="+mn-cs"/>
            </a:endParaRPr>
          </a:p>
        </p:txBody>
      </p:sp>
      <p:sp>
        <p:nvSpPr>
          <p:cNvPr id="9" name="TextBox 8"/>
          <p:cNvSpPr txBox="1"/>
          <p:nvPr/>
        </p:nvSpPr>
        <p:spPr>
          <a:xfrm>
            <a:off x="7391064" y="3795277"/>
            <a:ext cx="2221860"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GB" b="1" dirty="0">
                <a:gradFill>
                  <a:gsLst>
                    <a:gs pos="2917">
                      <a:srgbClr val="737373"/>
                    </a:gs>
                    <a:gs pos="30000">
                      <a:srgbClr val="737373"/>
                    </a:gs>
                  </a:gsLst>
                  <a:lin ang="5400000" scaled="0"/>
                </a:gradFill>
                <a:latin typeface="Segoe UI Light"/>
              </a:rPr>
              <a:t>Share DataPackage</a:t>
            </a:r>
            <a:endParaRPr kumimoji="0" lang="en-GB" sz="1200" b="1" i="0" u="none" strike="noStrike" kern="1200" cap="none" spc="0" normalizeH="0" baseline="0" noProof="0" dirty="0" smtClean="0">
              <a:ln>
                <a:noFill/>
              </a:ln>
              <a:gradFill>
                <a:gsLst>
                  <a:gs pos="2917">
                    <a:srgbClr val="737373"/>
                  </a:gs>
                  <a:gs pos="30000">
                    <a:srgbClr val="737373"/>
                  </a:gs>
                </a:gsLst>
                <a:lin ang="5400000" scaled="0"/>
              </a:gradFill>
              <a:effectLst/>
              <a:uLnTx/>
              <a:uFillTx/>
              <a:latin typeface="Segoe UI Light"/>
              <a:ea typeface="+mn-ea"/>
              <a:cs typeface="+mn-cs"/>
            </a:endParaRPr>
          </a:p>
        </p:txBody>
      </p:sp>
      <p:cxnSp>
        <p:nvCxnSpPr>
          <p:cNvPr id="10" name="Straight Arrow Connector 9"/>
          <p:cNvCxnSpPr/>
          <p:nvPr/>
        </p:nvCxnSpPr>
        <p:spPr>
          <a:xfrm>
            <a:off x="1951037" y="4280381"/>
            <a:ext cx="7661886"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10"/>
          <p:cNvGrpSpPr/>
          <p:nvPr/>
        </p:nvGrpSpPr>
        <p:grpSpPr>
          <a:xfrm>
            <a:off x="9764519" y="3361838"/>
            <a:ext cx="2158241" cy="1667111"/>
            <a:chOff x="9995362" y="3644424"/>
            <a:chExt cx="1583790" cy="1071410"/>
          </a:xfrm>
        </p:grpSpPr>
        <p:pic>
          <p:nvPicPr>
            <p:cNvPr id="16"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8"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5" name="TextBox 4"/>
          <p:cNvSpPr txBox="1"/>
          <p:nvPr/>
        </p:nvSpPr>
        <p:spPr>
          <a:xfrm>
            <a:off x="4874473" y="5502190"/>
            <a:ext cx="27320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737373"/>
                </a:solidFill>
                <a:latin typeface="Segoe UI Light"/>
              </a:rPr>
              <a:t>User chooses target</a:t>
            </a:r>
            <a:endParaRPr kumimoji="0" lang="en-US" sz="1800" b="0" i="0" u="none" strike="noStrike" kern="1200" cap="none" spc="0" normalizeH="0" baseline="0" noProof="0" dirty="0">
              <a:ln>
                <a:noFill/>
              </a:ln>
              <a:solidFill>
                <a:srgbClr val="737373"/>
              </a:solidFill>
              <a:effectLst/>
              <a:uLnTx/>
              <a:uFillTx/>
              <a:latin typeface="Segoe UI Light"/>
              <a:ea typeface="+mn-ea"/>
              <a:cs typeface="+mn-cs"/>
            </a:endParaRPr>
          </a:p>
        </p:txBody>
      </p:sp>
      <p:grpSp>
        <p:nvGrpSpPr>
          <p:cNvPr id="7" name="Group 30"/>
          <p:cNvGrpSpPr/>
          <p:nvPr/>
        </p:nvGrpSpPr>
        <p:grpSpPr>
          <a:xfrm>
            <a:off x="4923439" y="3450154"/>
            <a:ext cx="2345121" cy="1578795"/>
            <a:chOff x="5157648" y="3644424"/>
            <a:chExt cx="1583790" cy="1071410"/>
          </a:xfrm>
        </p:grpSpPr>
        <p:pic>
          <p:nvPicPr>
            <p:cNvPr id="28"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648"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32"/>
            <p:cNvPicPr>
              <a:picLocks noChangeAspect="1"/>
            </p:cNvPicPr>
            <p:nvPr/>
          </p:nvPicPr>
          <p:blipFill>
            <a:blip r:embed="rId7"/>
            <a:stretch>
              <a:fillRect/>
            </a:stretch>
          </p:blipFill>
          <p:spPr>
            <a:xfrm>
              <a:off x="5259757" y="3760561"/>
              <a:ext cx="1363465" cy="766575"/>
            </a:xfrm>
            <a:prstGeom prst="rect">
              <a:avLst/>
            </a:prstGeom>
          </p:spPr>
        </p:pic>
        <p:pic>
          <p:nvPicPr>
            <p:cNvPr id="29"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1166"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2534" y="4019086"/>
              <a:ext cx="319512" cy="619014"/>
            </a:xfrm>
            <a:prstGeom prst="rect">
              <a:avLst/>
            </a:prstGeom>
          </p:spPr>
        </p:pic>
      </p:grpSp>
      <p:grpSp>
        <p:nvGrpSpPr>
          <p:cNvPr id="20" name="Group 39"/>
          <p:cNvGrpSpPr/>
          <p:nvPr/>
        </p:nvGrpSpPr>
        <p:grpSpPr>
          <a:xfrm>
            <a:off x="276438" y="3494474"/>
            <a:ext cx="2488759" cy="1639191"/>
            <a:chOff x="276438" y="3494474"/>
            <a:chExt cx="2488759" cy="1639191"/>
          </a:xfrm>
        </p:grpSpPr>
        <p:pic>
          <p:nvPicPr>
            <p:cNvPr id="24"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8" y="3494474"/>
              <a:ext cx="2488759" cy="15614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98" y="4067660"/>
              <a:ext cx="551224" cy="1066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278480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Drag and Drop</a:t>
            </a:r>
            <a:br>
              <a:rPr lang="en-US" dirty="0" smtClean="0"/>
            </a:br>
            <a:r>
              <a:rPr lang="en-US" sz="3529" dirty="0"/>
              <a:t>Extended for “Windowed” Apps</a:t>
            </a:r>
          </a:p>
        </p:txBody>
      </p:sp>
      <p:sp>
        <p:nvSpPr>
          <p:cNvPr id="2" name="Text Placeholder 1"/>
          <p:cNvSpPr>
            <a:spLocks noGrp="1"/>
          </p:cNvSpPr>
          <p:nvPr>
            <p:ph type="body" sz="quarter" idx="10"/>
          </p:nvPr>
        </p:nvSpPr>
        <p:spPr/>
        <p:txBody>
          <a:bodyPr/>
          <a:lstStyle/>
          <a:p>
            <a:r>
              <a:rPr lang="en-GB" dirty="0" smtClean="0"/>
              <a:t> </a:t>
            </a:r>
            <a:endParaRPr lang="en-GB" dirty="0"/>
          </a:p>
        </p:txBody>
      </p:sp>
      <p:sp>
        <p:nvSpPr>
          <p:cNvPr id="8" name="Rectangle 7"/>
          <p:cNvSpPr/>
          <p:nvPr/>
        </p:nvSpPr>
        <p:spPr>
          <a:xfrm>
            <a:off x="264572" y="1860257"/>
            <a:ext cx="8894043" cy="1297423"/>
          </a:xfrm>
          <a:prstGeom prst="rect">
            <a:avLst/>
          </a:prstGeom>
        </p:spPr>
        <p:txBody>
          <a:bodyPr wrap="square">
            <a:spAutoFit/>
          </a:bodyPr>
          <a:lstStyle/>
          <a:p>
            <a:r>
              <a:rPr lang="en-US" sz="1961" dirty="0">
                <a:solidFill>
                  <a:srgbClr val="008000"/>
                </a:solidFill>
                <a:highlight>
                  <a:srgbClr val="FFFFFF"/>
                </a:highlight>
                <a:latin typeface="Consolas" panose="020B0609020204030204" pitchFamily="49" charset="0"/>
              </a:rPr>
              <a:t>&lt;!-- XAML --&gt;</a:t>
            </a:r>
            <a:endParaRPr lang="en-US" sz="1961" dirty="0">
              <a:solidFill>
                <a:srgbClr val="0000FF"/>
              </a:solidFill>
              <a:highlight>
                <a:srgbClr val="FFFFFF"/>
              </a:highlight>
              <a:latin typeface="Consolas" panose="020B0609020204030204" pitchFamily="49" charset="0"/>
            </a:endParaRPr>
          </a:p>
          <a:p>
            <a:r>
              <a:rPr lang="en-US" sz="1961" dirty="0">
                <a:solidFill>
                  <a:srgbClr val="0000FF"/>
                </a:solidFill>
                <a:highlight>
                  <a:srgbClr val="FFFFFF"/>
                </a:highlight>
                <a:latin typeface="Consolas" panose="020B0609020204030204" pitchFamily="49" charset="0"/>
              </a:rPr>
              <a:t>&lt;</a:t>
            </a:r>
            <a:r>
              <a:rPr lang="en-US" sz="1961" dirty="0">
                <a:solidFill>
                  <a:srgbClr val="A31515"/>
                </a:solidFill>
                <a:highlight>
                  <a:srgbClr val="FFFFFF"/>
                </a:highlight>
                <a:latin typeface="Consolas" panose="020B0609020204030204" pitchFamily="49" charset="0"/>
              </a:rPr>
              <a:t>Grid</a:t>
            </a:r>
            <a:r>
              <a:rPr lang="en-US" sz="1961" dirty="0">
                <a:solidFill>
                  <a:srgbClr val="FF0000"/>
                </a:solidFill>
                <a:highlight>
                  <a:srgbClr val="FFFFFF"/>
                </a:highlight>
                <a:latin typeface="Consolas" panose="020B0609020204030204" pitchFamily="49" charset="0"/>
              </a:rPr>
              <a:t> </a:t>
            </a:r>
            <a:r>
              <a:rPr lang="en-US" sz="1961" dirty="0" err="1">
                <a:solidFill>
                  <a:srgbClr val="FF0000"/>
                </a:solidFill>
                <a:highlight>
                  <a:srgbClr val="FFFFFF"/>
                </a:highlight>
                <a:latin typeface="Consolas" panose="020B0609020204030204" pitchFamily="49" charset="0"/>
              </a:rPr>
              <a:t>AllowDrop</a:t>
            </a:r>
            <a:r>
              <a:rPr lang="en-US" sz="1961" dirty="0">
                <a:solidFill>
                  <a:srgbClr val="0000FF"/>
                </a:solidFill>
                <a:highlight>
                  <a:srgbClr val="FFFFFF"/>
                </a:highlight>
                <a:latin typeface="Consolas" panose="020B0609020204030204" pitchFamily="49" charset="0"/>
              </a:rPr>
              <a:t>="True"</a:t>
            </a:r>
            <a:r>
              <a:rPr lang="en-US" sz="1961" dirty="0">
                <a:solidFill>
                  <a:srgbClr val="FF0000"/>
                </a:solidFill>
                <a:highlight>
                  <a:srgbClr val="FFFFFF"/>
                </a:highlight>
                <a:latin typeface="Consolas" panose="020B0609020204030204" pitchFamily="49" charset="0"/>
              </a:rPr>
              <a:t> </a:t>
            </a:r>
            <a:r>
              <a:rPr lang="en-US" sz="1961" dirty="0" err="1">
                <a:solidFill>
                  <a:srgbClr val="FF0000"/>
                </a:solidFill>
                <a:highlight>
                  <a:srgbClr val="FFFFFF"/>
                </a:highlight>
                <a:latin typeface="Consolas" panose="020B0609020204030204" pitchFamily="49" charset="0"/>
              </a:rPr>
              <a:t>DragOver</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Do_DragOver</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Drop</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Do_Drop</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r>
              <a:rPr lang="en-US" sz="1961" dirty="0">
                <a:solidFill>
                  <a:srgbClr val="0000FF"/>
                </a:solidFill>
                <a:highlight>
                  <a:srgbClr val="FFFFFF"/>
                </a:highlight>
                <a:latin typeface="Consolas" panose="020B0609020204030204" pitchFamily="49" charset="0"/>
              </a:rPr>
              <a:t>…</a:t>
            </a:r>
          </a:p>
          <a:p>
            <a:r>
              <a:rPr lang="en-US" sz="1961" dirty="0">
                <a:solidFill>
                  <a:srgbClr val="0000FF"/>
                </a:solidFill>
                <a:highlight>
                  <a:srgbClr val="FFFFFF"/>
                </a:highlight>
                <a:latin typeface="Consolas" panose="020B0609020204030204" pitchFamily="49" charset="0"/>
              </a:rPr>
              <a:t>&lt;/</a:t>
            </a:r>
            <a:r>
              <a:rPr lang="en-US" sz="1961" dirty="0">
                <a:solidFill>
                  <a:srgbClr val="A31515"/>
                </a:solidFill>
                <a:highlight>
                  <a:srgbClr val="FFFFFF"/>
                </a:highlight>
                <a:latin typeface="Consolas" panose="020B0609020204030204" pitchFamily="49" charset="0"/>
              </a:rPr>
              <a:t>Grid</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3481428" y="3336653"/>
            <a:ext cx="5070403" cy="2493182"/>
          </a:xfrm>
          <a:prstGeom prst="rect">
            <a:avLst/>
          </a:prstGeom>
        </p:spPr>
      </p:pic>
      <p:sp>
        <p:nvSpPr>
          <p:cNvPr id="10" name="Rectangle 9"/>
          <p:cNvSpPr/>
          <p:nvPr/>
        </p:nvSpPr>
        <p:spPr>
          <a:xfrm>
            <a:off x="6781152" y="5829833"/>
            <a:ext cx="1770678" cy="573280"/>
          </a:xfrm>
          <a:prstGeom prst="rect">
            <a:avLst/>
          </a:prstGeom>
        </p:spPr>
        <p:txBody>
          <a:bodyPr wrap="square">
            <a:spAutoFit/>
          </a:bodyPr>
          <a:lstStyle/>
          <a:p>
            <a:pPr algn="ctr"/>
            <a:r>
              <a:rPr lang="en-US" sz="3137" dirty="0"/>
              <a:t>My App</a:t>
            </a:r>
          </a:p>
        </p:txBody>
      </p:sp>
      <p:sp>
        <p:nvSpPr>
          <p:cNvPr id="11" name="Rectangle 10"/>
          <p:cNvSpPr/>
          <p:nvPr/>
        </p:nvSpPr>
        <p:spPr>
          <a:xfrm>
            <a:off x="3107917" y="5829834"/>
            <a:ext cx="2988083" cy="573280"/>
          </a:xfrm>
          <a:prstGeom prst="rect">
            <a:avLst/>
          </a:prstGeom>
        </p:spPr>
        <p:txBody>
          <a:bodyPr wrap="square">
            <a:spAutoFit/>
          </a:bodyPr>
          <a:lstStyle/>
          <a:p>
            <a:pPr algn="ctr"/>
            <a:r>
              <a:rPr lang="en-US" sz="3137" dirty="0"/>
              <a:t>File Explorer</a:t>
            </a:r>
          </a:p>
        </p:txBody>
      </p:sp>
    </p:spTree>
    <p:extLst>
      <p:ext uri="{BB962C8B-B14F-4D97-AF65-F5344CB8AC3E}">
        <p14:creationId xmlns:p14="http://schemas.microsoft.com/office/powerpoint/2010/main" val="130808158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 Contract</a:t>
            </a:r>
            <a:endParaRPr lang="en-US" dirty="0"/>
          </a:p>
        </p:txBody>
      </p:sp>
      <p:sp>
        <p:nvSpPr>
          <p:cNvPr id="5" name="Slide Number Placeholder 4"/>
          <p:cNvSpPr>
            <a:spLocks noGrp="1"/>
          </p:cNvSpPr>
          <p:nvPr>
            <p:ph type="sldNum" sz="quarter" idx="12"/>
          </p:nvPr>
        </p:nvSpPr>
        <p:spPr/>
        <p:txBody>
          <a:bodyPr/>
          <a:lstStyle/>
          <a:p>
            <a:fld id="{2775DF8E-1151-4C45-8C93-3AB060627CA9}" type="slidenum">
              <a:rPr lang="en-US" smtClean="0"/>
              <a:pPr/>
              <a:t>7</a:t>
            </a:fld>
            <a:endParaRPr lang="en-US"/>
          </a:p>
        </p:txBody>
      </p:sp>
    </p:spTree>
    <p:extLst>
      <p:ext uri="{BB962C8B-B14F-4D97-AF65-F5344CB8AC3E}">
        <p14:creationId xmlns:p14="http://schemas.microsoft.com/office/powerpoint/2010/main" val="13296796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Sharing isn’t New to Windows</a:t>
            </a:r>
            <a:endParaRPr lang="en-US" dirty="0"/>
          </a:p>
        </p:txBody>
      </p:sp>
      <p:sp>
        <p:nvSpPr>
          <p:cNvPr id="2" name="Text Placeholder 1"/>
          <p:cNvSpPr>
            <a:spLocks noGrp="1"/>
          </p:cNvSpPr>
          <p:nvPr>
            <p:ph type="body" sz="quarter" idx="10"/>
          </p:nvPr>
        </p:nvSpPr>
        <p:spPr/>
        <p:txBody>
          <a:bodyPr/>
          <a:lstStyle/>
          <a:p>
            <a:r>
              <a:rPr lang="en-US" dirty="0" smtClean="0"/>
              <a:t>Built-in apps</a:t>
            </a:r>
          </a:p>
          <a:p>
            <a:endParaRPr lang="en-US" dirty="0"/>
          </a:p>
          <a:p>
            <a:endParaRPr lang="en-US" dirty="0" smtClean="0"/>
          </a:p>
          <a:p>
            <a:endParaRPr lang="en-US" dirty="0"/>
          </a:p>
          <a:p>
            <a:r>
              <a:rPr lang="en-US" dirty="0" smtClean="0"/>
              <a:t>3</a:t>
            </a:r>
            <a:r>
              <a:rPr lang="en-US" baseline="30000" dirty="0" smtClean="0"/>
              <a:t>rd</a:t>
            </a:r>
            <a:r>
              <a:rPr lang="en-US" dirty="0" smtClean="0"/>
              <a:t>-party apps</a:t>
            </a:r>
            <a:endParaRPr lang="en-US" dirty="0"/>
          </a:p>
        </p:txBody>
      </p:sp>
      <p:sp>
        <p:nvSpPr>
          <p:cNvPr id="6" name="Slide Number Placeholder 5"/>
          <p:cNvSpPr>
            <a:spLocks noGrp="1"/>
          </p:cNvSpPr>
          <p:nvPr>
            <p:ph type="sldNum" sz="quarter" idx="4294967295"/>
          </p:nvPr>
        </p:nvSpPr>
        <p:spPr/>
        <p:txBody>
          <a:bodyPr/>
          <a:lstStyle/>
          <a:p>
            <a:fld id="{2775DF8E-1151-4C45-8C93-3AB060627CA9}" type="slidenum">
              <a:rPr lang="en-US" smtClean="0"/>
              <a:pPr/>
              <a:t>8</a:t>
            </a:fld>
            <a:endParaRPr lang="en-US"/>
          </a:p>
        </p:txBody>
      </p:sp>
      <p:grpSp>
        <p:nvGrpSpPr>
          <p:cNvPr id="15" name="Group 14"/>
          <p:cNvGrpSpPr/>
          <p:nvPr/>
        </p:nvGrpSpPr>
        <p:grpSpPr>
          <a:xfrm>
            <a:off x="3515087" y="1374421"/>
            <a:ext cx="1270064" cy="2116772"/>
            <a:chOff x="672152" y="3700244"/>
            <a:chExt cx="1575417" cy="2625695"/>
          </a:xfrm>
        </p:grpSpPr>
        <p:pic>
          <p:nvPicPr>
            <p:cNvPr id="7" name="Picture 6"/>
            <p:cNvPicPr>
              <a:picLocks noChangeAspect="1"/>
            </p:cNvPicPr>
            <p:nvPr/>
          </p:nvPicPr>
          <p:blipFill>
            <a:blip r:embed="rId3"/>
            <a:stretch>
              <a:fillRect/>
            </a:stretch>
          </p:blipFill>
          <p:spPr>
            <a:xfrm>
              <a:off x="672152" y="3700244"/>
              <a:ext cx="1575417" cy="2625695"/>
            </a:xfrm>
            <a:prstGeom prst="rect">
              <a:avLst/>
            </a:prstGeom>
          </p:spPr>
        </p:pic>
        <p:sp>
          <p:nvSpPr>
            <p:cNvPr id="11" name="Rectangle 10"/>
            <p:cNvSpPr/>
            <p:nvPr/>
          </p:nvSpPr>
          <p:spPr bwMode="auto">
            <a:xfrm>
              <a:off x="672152" y="5935662"/>
              <a:ext cx="1575417" cy="3048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5592422" y="1362544"/>
            <a:ext cx="1414454" cy="2116854"/>
            <a:chOff x="3902394" y="3725862"/>
            <a:chExt cx="1575418" cy="2625696"/>
          </a:xfrm>
        </p:grpSpPr>
        <p:pic>
          <p:nvPicPr>
            <p:cNvPr id="8" name="Picture 7"/>
            <p:cNvPicPr>
              <a:picLocks noChangeAspect="1"/>
            </p:cNvPicPr>
            <p:nvPr/>
          </p:nvPicPr>
          <p:blipFill>
            <a:blip r:embed="rId4"/>
            <a:stretch>
              <a:fillRect/>
            </a:stretch>
          </p:blipFill>
          <p:spPr>
            <a:xfrm>
              <a:off x="3902394" y="3725862"/>
              <a:ext cx="1575418" cy="2625696"/>
            </a:xfrm>
            <a:prstGeom prst="rect">
              <a:avLst/>
            </a:prstGeom>
          </p:spPr>
        </p:pic>
        <p:sp>
          <p:nvSpPr>
            <p:cNvPr id="12" name="Rectangle 11"/>
            <p:cNvSpPr/>
            <p:nvPr/>
          </p:nvSpPr>
          <p:spPr bwMode="auto">
            <a:xfrm>
              <a:off x="3902394" y="5554662"/>
              <a:ext cx="1575417" cy="3048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7814148" y="1362544"/>
            <a:ext cx="1359088" cy="2128649"/>
            <a:chOff x="7132637" y="3725862"/>
            <a:chExt cx="1575417" cy="2625696"/>
          </a:xfrm>
        </p:grpSpPr>
        <p:pic>
          <p:nvPicPr>
            <p:cNvPr id="10" name="Picture 9"/>
            <p:cNvPicPr>
              <a:picLocks noChangeAspect="1"/>
            </p:cNvPicPr>
            <p:nvPr/>
          </p:nvPicPr>
          <p:blipFill>
            <a:blip r:embed="rId5"/>
            <a:stretch>
              <a:fillRect/>
            </a:stretch>
          </p:blipFill>
          <p:spPr>
            <a:xfrm>
              <a:off x="7132637" y="3725862"/>
              <a:ext cx="1575417" cy="2625696"/>
            </a:xfrm>
            <a:prstGeom prst="rect">
              <a:avLst/>
            </a:prstGeom>
          </p:spPr>
        </p:pic>
        <p:sp>
          <p:nvSpPr>
            <p:cNvPr id="13" name="Rectangle 12"/>
            <p:cNvSpPr/>
            <p:nvPr/>
          </p:nvSpPr>
          <p:spPr bwMode="auto">
            <a:xfrm>
              <a:off x="7132637" y="5038710"/>
              <a:ext cx="1575417" cy="3048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p:cNvPicPr>
            <a:picLocks noChangeAspect="1"/>
          </p:cNvPicPr>
          <p:nvPr/>
        </p:nvPicPr>
        <p:blipFill>
          <a:blip r:embed="rId6"/>
          <a:stretch>
            <a:fillRect/>
          </a:stretch>
        </p:blipFill>
        <p:spPr>
          <a:xfrm>
            <a:off x="9980508" y="1362544"/>
            <a:ext cx="1279597" cy="2132663"/>
          </a:xfrm>
          <a:prstGeom prst="rect">
            <a:avLst/>
          </a:prstGeom>
        </p:spPr>
      </p:pic>
      <p:grpSp>
        <p:nvGrpSpPr>
          <p:cNvPr id="20" name="Group 19"/>
          <p:cNvGrpSpPr/>
          <p:nvPr/>
        </p:nvGrpSpPr>
        <p:grpSpPr>
          <a:xfrm>
            <a:off x="4150118" y="4474830"/>
            <a:ext cx="3825155" cy="2143111"/>
            <a:chOff x="4233336" y="4564062"/>
            <a:chExt cx="3901857" cy="2186085"/>
          </a:xfrm>
        </p:grpSpPr>
        <p:pic>
          <p:nvPicPr>
            <p:cNvPr id="18" name="Picture 17"/>
            <p:cNvPicPr>
              <a:picLocks noChangeAspect="1"/>
            </p:cNvPicPr>
            <p:nvPr/>
          </p:nvPicPr>
          <p:blipFill>
            <a:blip r:embed="rId7"/>
            <a:stretch>
              <a:fillRect/>
            </a:stretch>
          </p:blipFill>
          <p:spPr>
            <a:xfrm>
              <a:off x="4233336" y="4591778"/>
              <a:ext cx="3901857" cy="2158369"/>
            </a:xfrm>
            <a:prstGeom prst="rect">
              <a:avLst/>
            </a:prstGeom>
          </p:spPr>
        </p:pic>
        <p:sp>
          <p:nvSpPr>
            <p:cNvPr id="19" name="Rectangle 18"/>
            <p:cNvSpPr/>
            <p:nvPr/>
          </p:nvSpPr>
          <p:spPr bwMode="auto">
            <a:xfrm>
              <a:off x="4249069" y="4564062"/>
              <a:ext cx="1260000" cy="2133600"/>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74641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Share Contract Extends Sharing</a:t>
            </a:r>
            <a:endParaRPr lang="en-US" dirty="0"/>
          </a:p>
        </p:txBody>
      </p:sp>
      <p:sp>
        <p:nvSpPr>
          <p:cNvPr id="11" name="Text Placeholder 10"/>
          <p:cNvSpPr>
            <a:spLocks noGrp="1"/>
          </p:cNvSpPr>
          <p:nvPr>
            <p:ph type="body" sz="quarter" idx="10"/>
          </p:nvPr>
        </p:nvSpPr>
        <p:spPr/>
        <p:txBody>
          <a:bodyPr/>
          <a:lstStyle/>
          <a:p>
            <a:r>
              <a:rPr lang="en-US" dirty="0" smtClean="0"/>
              <a:t>Enable user-driven sharing between apps</a:t>
            </a:r>
          </a:p>
          <a:p>
            <a:pPr lvl="1"/>
            <a:r>
              <a:rPr lang="en-US" dirty="0" smtClean="0"/>
              <a:t>Apps can freely share content from Source to Target</a:t>
            </a:r>
          </a:p>
          <a:p>
            <a:pPr lvl="1"/>
            <a:r>
              <a:rPr lang="en-US" dirty="0" smtClean="0"/>
              <a:t>Decouples the source from the target</a:t>
            </a:r>
          </a:p>
          <a:p>
            <a:pPr lvl="1"/>
            <a:r>
              <a:rPr lang="en-US" dirty="0" smtClean="0"/>
              <a:t>No limitations on content type</a:t>
            </a:r>
          </a:p>
          <a:p>
            <a:r>
              <a:rPr lang="en-GB" dirty="0" smtClean="0"/>
              <a:t>Share </a:t>
            </a:r>
            <a:r>
              <a:rPr lang="en-GB" dirty="0"/>
              <a:t>Source</a:t>
            </a:r>
          </a:p>
          <a:p>
            <a:pPr lvl="1"/>
            <a:r>
              <a:rPr lang="en-GB" dirty="0"/>
              <a:t>Using this contract tells Windows that your app can provide data (files, text, images, more) to other apps. Many apps will be a share source</a:t>
            </a:r>
            <a:r>
              <a:rPr lang="en-GB" dirty="0" smtClean="0"/>
              <a:t>.</a:t>
            </a:r>
            <a:endParaRPr lang="en-GB" dirty="0"/>
          </a:p>
          <a:p>
            <a:r>
              <a:rPr lang="en-GB" dirty="0"/>
              <a:t>Share Target</a:t>
            </a:r>
          </a:p>
          <a:p>
            <a:pPr lvl="1"/>
            <a:r>
              <a:rPr lang="en-GB" dirty="0"/>
              <a:t>Implementing share target means that your app can be on the receiving end of data from other apps. Relatively few apps will be share target.</a:t>
            </a:r>
          </a:p>
          <a:p>
            <a:pPr lvl="1"/>
            <a:endParaRPr lang="en-US" dirty="0"/>
          </a:p>
        </p:txBody>
      </p:sp>
      <p:sp>
        <p:nvSpPr>
          <p:cNvPr id="5" name="Slide Number Placeholder 4"/>
          <p:cNvSpPr>
            <a:spLocks noGrp="1"/>
          </p:cNvSpPr>
          <p:nvPr>
            <p:ph type="sldNum" sz="quarter" idx="4294967295"/>
          </p:nvPr>
        </p:nvSpPr>
        <p:spPr/>
        <p:txBody>
          <a:bodyPr/>
          <a:lstStyle/>
          <a:p>
            <a:fld id="{2775DF8E-1151-4C45-8C93-3AB060627CA9}" type="slidenum">
              <a:rPr lang="en-US" smtClean="0"/>
              <a:pPr/>
              <a:t>9</a:t>
            </a:fld>
            <a:endParaRPr lang="en-US"/>
          </a:p>
        </p:txBody>
      </p:sp>
    </p:spTree>
    <p:extLst>
      <p:ext uri="{BB962C8B-B14F-4D97-AF65-F5344CB8AC3E}">
        <p14:creationId xmlns:p14="http://schemas.microsoft.com/office/powerpoint/2010/main" val="375992295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1358</TotalTime>
  <Words>3756</Words>
  <Application>Microsoft Office PowerPoint</Application>
  <PresentationFormat>Widescreen</PresentationFormat>
  <Paragraphs>321</Paragraphs>
  <Slides>38</Slides>
  <Notes>17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Consolas</vt:lpstr>
      <vt:lpstr>Lucida Grande</vt:lpstr>
      <vt:lpstr>Segoe UI</vt:lpstr>
      <vt:lpstr>Segoe UI Light</vt:lpstr>
      <vt:lpstr>Times New Roman</vt:lpstr>
      <vt:lpstr>Wingdings</vt:lpstr>
      <vt:lpstr>Wingdings 2</vt:lpstr>
      <vt:lpstr>PPT%20Theme</vt:lpstr>
      <vt:lpstr>Sharing and  Drag-and-Drop</vt:lpstr>
      <vt:lpstr>PowerPoint Presentation</vt:lpstr>
      <vt:lpstr>Lots of ways to share…</vt:lpstr>
      <vt:lpstr>App to App Communication</vt:lpstr>
      <vt:lpstr>Share Contract</vt:lpstr>
      <vt:lpstr>Drag and Drop Extended for “Windowed” Apps</vt:lpstr>
      <vt:lpstr>Share Contract</vt:lpstr>
      <vt:lpstr>Sharing isn’t New to Windows</vt:lpstr>
      <vt:lpstr>Share Contract Extends Sharing</vt:lpstr>
      <vt:lpstr>Many apps will be a share source Only a few will be a share target</vt:lpstr>
      <vt:lpstr>Integrates with Built-In Apps Sharing</vt:lpstr>
      <vt:lpstr>Share Contract UX</vt:lpstr>
      <vt:lpstr>Desktop Share UX Changes In W10</vt:lpstr>
      <vt:lpstr>UWP Apps must show Share UI</vt:lpstr>
      <vt:lpstr>Sharing From Source to Target</vt:lpstr>
      <vt:lpstr>Implementing a Share Source</vt:lpstr>
      <vt:lpstr>Implementing share source </vt:lpstr>
      <vt:lpstr>Implementing share source </vt:lpstr>
      <vt:lpstr>Including Files in Data Package</vt:lpstr>
      <vt:lpstr>Data Package Data Formats</vt:lpstr>
      <vt:lpstr>Sharing Source </vt:lpstr>
      <vt:lpstr>PowerPoint Presentation</vt:lpstr>
      <vt:lpstr>Implementing a Share Target</vt:lpstr>
      <vt:lpstr>Registering as a Share Target</vt:lpstr>
      <vt:lpstr>Share Target Activation</vt:lpstr>
      <vt:lpstr>Extract Content to be Shared</vt:lpstr>
      <vt:lpstr>Exiting the Share Target</vt:lpstr>
      <vt:lpstr>Sharing Best Practices</vt:lpstr>
      <vt:lpstr>Drag and Drop</vt:lpstr>
      <vt:lpstr>…an iconic Windows Experience</vt:lpstr>
      <vt:lpstr>..but not one supported by WinRT apps</vt:lpstr>
      <vt:lpstr>Until now!</vt:lpstr>
      <vt:lpstr>Simple in XAML: New in UIElement</vt:lpstr>
      <vt:lpstr>Sharing source fills DataPackage</vt:lpstr>
      <vt:lpstr>Share Target unpacks DataPackage</vt:lpstr>
      <vt:lpstr>XAML Drag and Drop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Wigley</dc:creator>
  <cp:lastModifiedBy>Andy Wigley</cp:lastModifiedBy>
  <cp:revision>29</cp:revision>
  <dcterms:created xsi:type="dcterms:W3CDTF">2015-04-20T09:00:57Z</dcterms:created>
  <dcterms:modified xsi:type="dcterms:W3CDTF">2015-05-15T13:59:00Z</dcterms:modified>
</cp:coreProperties>
</file>